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7" r:id="rId2"/>
  </p:sldMasterIdLst>
  <p:notesMasterIdLst>
    <p:notesMasterId r:id="rId24"/>
  </p:notesMasterIdLst>
  <p:sldIdLst>
    <p:sldId id="257" r:id="rId3"/>
    <p:sldId id="321" r:id="rId4"/>
    <p:sldId id="322" r:id="rId5"/>
    <p:sldId id="595" r:id="rId6"/>
    <p:sldId id="596" r:id="rId7"/>
    <p:sldId id="587" r:id="rId8"/>
    <p:sldId id="594" r:id="rId9"/>
    <p:sldId id="582" r:id="rId10"/>
    <p:sldId id="592" r:id="rId11"/>
    <p:sldId id="528" r:id="rId12"/>
    <p:sldId id="529" r:id="rId13"/>
    <p:sldId id="431" r:id="rId14"/>
    <p:sldId id="434" r:id="rId15"/>
    <p:sldId id="433" r:id="rId16"/>
    <p:sldId id="560" r:id="rId17"/>
    <p:sldId id="561" r:id="rId18"/>
    <p:sldId id="600" r:id="rId19"/>
    <p:sldId id="597" r:id="rId20"/>
    <p:sldId id="598" r:id="rId21"/>
    <p:sldId id="599" r:id="rId22"/>
    <p:sldId id="40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10"/>
    <p:restoredTop sz="78761"/>
  </p:normalViewPr>
  <p:slideViewPr>
    <p:cSldViewPr snapToGrid="0" snapToObjects="1">
      <p:cViewPr varScale="1">
        <p:scale>
          <a:sx n="75" d="100"/>
          <a:sy n="75" d="100"/>
        </p:scale>
        <p:origin x="127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6F22FE-E663-4A41-BF46-D2D57A917590}"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C8C12304-5B14-4229-91B7-23EB0B6373CE}">
      <dgm:prSet phldrT="[Text]"/>
      <dgm:spPr/>
      <dgm:t>
        <a:bodyPr/>
        <a:lstStyle/>
        <a:p>
          <a:r>
            <a:rPr lang="en-US" dirty="0"/>
            <a:t>1</a:t>
          </a:r>
          <a:br>
            <a:rPr lang="en-US" dirty="0"/>
          </a:br>
          <a:r>
            <a:rPr lang="en-US" dirty="0"/>
            <a:t>Train</a:t>
          </a:r>
        </a:p>
      </dgm:t>
    </dgm:pt>
    <dgm:pt modelId="{63F3BAD2-C606-40D6-ADE9-40C4ADF9305E}" type="parTrans" cxnId="{04E9E920-66BB-4EDF-A97E-2C75608F7431}">
      <dgm:prSet/>
      <dgm:spPr/>
      <dgm:t>
        <a:bodyPr/>
        <a:lstStyle/>
        <a:p>
          <a:endParaRPr lang="en-US"/>
        </a:p>
      </dgm:t>
    </dgm:pt>
    <dgm:pt modelId="{683C049E-F369-4293-B474-697302DAC2A1}" type="sibTrans" cxnId="{04E9E920-66BB-4EDF-A97E-2C75608F7431}">
      <dgm:prSet/>
      <dgm:spPr/>
      <dgm:t>
        <a:bodyPr/>
        <a:lstStyle/>
        <a:p>
          <a:endParaRPr lang="en-US"/>
        </a:p>
      </dgm:t>
    </dgm:pt>
    <dgm:pt modelId="{7094E9DC-F750-4EDA-8B3B-254D7775C78B}">
      <dgm:prSet phldrT="[Text]"/>
      <dgm:spPr/>
      <dgm:t>
        <a:bodyPr/>
        <a:lstStyle/>
        <a:p>
          <a:r>
            <a:rPr lang="en-US" dirty="0"/>
            <a:t>2</a:t>
          </a:r>
          <a:br>
            <a:rPr lang="en-US" dirty="0"/>
          </a:br>
          <a:r>
            <a:rPr lang="en-US" dirty="0"/>
            <a:t>Prepare Model</a:t>
          </a:r>
        </a:p>
      </dgm:t>
    </dgm:pt>
    <dgm:pt modelId="{2217F864-11C6-49C7-8ED4-7F9AC9572D2C}" type="parTrans" cxnId="{892C6DBC-BC44-4CBE-A7F6-59A90E733243}">
      <dgm:prSet/>
      <dgm:spPr/>
      <dgm:t>
        <a:bodyPr/>
        <a:lstStyle/>
        <a:p>
          <a:endParaRPr lang="en-US"/>
        </a:p>
      </dgm:t>
    </dgm:pt>
    <dgm:pt modelId="{8E6F1C3A-7A96-411F-9F63-B7D30509D347}" type="sibTrans" cxnId="{892C6DBC-BC44-4CBE-A7F6-59A90E733243}">
      <dgm:prSet/>
      <dgm:spPr/>
      <dgm:t>
        <a:bodyPr/>
        <a:lstStyle/>
        <a:p>
          <a:endParaRPr lang="en-US"/>
        </a:p>
      </dgm:t>
    </dgm:pt>
    <dgm:pt modelId="{5435A42C-8414-4621-80D2-0C09664F3188}">
      <dgm:prSet phldrT="[Text]"/>
      <dgm:spPr/>
      <dgm:t>
        <a:bodyPr/>
        <a:lstStyle/>
        <a:p>
          <a:r>
            <a:rPr lang="en-US" dirty="0"/>
            <a:t>3</a:t>
          </a:r>
          <a:br>
            <a:rPr lang="en-US" dirty="0"/>
          </a:br>
          <a:r>
            <a:rPr lang="en-US" dirty="0"/>
            <a:t>Inference</a:t>
          </a:r>
        </a:p>
      </dgm:t>
    </dgm:pt>
    <dgm:pt modelId="{F1D3D72D-01BB-41F9-B6F8-A1E53507810E}" type="parTrans" cxnId="{9153A516-B796-4E76-9A94-D8C97489CBB4}">
      <dgm:prSet/>
      <dgm:spPr/>
      <dgm:t>
        <a:bodyPr/>
        <a:lstStyle/>
        <a:p>
          <a:endParaRPr lang="en-US"/>
        </a:p>
      </dgm:t>
    </dgm:pt>
    <dgm:pt modelId="{F1ABAD7F-1D16-4F1E-9194-651AC92641AA}" type="sibTrans" cxnId="{9153A516-B796-4E76-9A94-D8C97489CBB4}">
      <dgm:prSet/>
      <dgm:spPr/>
      <dgm:t>
        <a:bodyPr/>
        <a:lstStyle/>
        <a:p>
          <a:endParaRPr lang="en-US"/>
        </a:p>
      </dgm:t>
    </dgm:pt>
    <dgm:pt modelId="{ECE6E7F4-07DE-440F-8E8C-6846FD7AF38A}" type="pres">
      <dgm:prSet presAssocID="{716F22FE-E663-4A41-BF46-D2D57A917590}" presName="Name0" presStyleCnt="0">
        <dgm:presLayoutVars>
          <dgm:dir/>
          <dgm:resizeHandles val="exact"/>
        </dgm:presLayoutVars>
      </dgm:prSet>
      <dgm:spPr/>
    </dgm:pt>
    <dgm:pt modelId="{0155D171-2617-4742-87E9-A35F69A1FC7F}" type="pres">
      <dgm:prSet presAssocID="{C8C12304-5B14-4229-91B7-23EB0B6373CE}" presName="node" presStyleLbl="node1" presStyleIdx="0" presStyleCnt="3">
        <dgm:presLayoutVars>
          <dgm:bulletEnabled val="1"/>
        </dgm:presLayoutVars>
      </dgm:prSet>
      <dgm:spPr/>
    </dgm:pt>
    <dgm:pt modelId="{22DE4F53-7167-402E-A38C-63333B633CD7}" type="pres">
      <dgm:prSet presAssocID="{683C049E-F369-4293-B474-697302DAC2A1}" presName="sibTrans" presStyleLbl="sibTrans2D1" presStyleIdx="0" presStyleCnt="2"/>
      <dgm:spPr/>
    </dgm:pt>
    <dgm:pt modelId="{36671E94-9AEF-4EE6-A5C4-8BB174F44751}" type="pres">
      <dgm:prSet presAssocID="{683C049E-F369-4293-B474-697302DAC2A1}" presName="connectorText" presStyleLbl="sibTrans2D1" presStyleIdx="0" presStyleCnt="2"/>
      <dgm:spPr/>
    </dgm:pt>
    <dgm:pt modelId="{A8B399CC-D342-4DA6-B50F-5ADE49698156}" type="pres">
      <dgm:prSet presAssocID="{7094E9DC-F750-4EDA-8B3B-254D7775C78B}" presName="node" presStyleLbl="node1" presStyleIdx="1" presStyleCnt="3">
        <dgm:presLayoutVars>
          <dgm:bulletEnabled val="1"/>
        </dgm:presLayoutVars>
      </dgm:prSet>
      <dgm:spPr/>
    </dgm:pt>
    <dgm:pt modelId="{0BA25CB1-A4F6-481A-BC92-5275E2DFAC76}" type="pres">
      <dgm:prSet presAssocID="{8E6F1C3A-7A96-411F-9F63-B7D30509D347}" presName="sibTrans" presStyleLbl="sibTrans2D1" presStyleIdx="1" presStyleCnt="2"/>
      <dgm:spPr/>
    </dgm:pt>
    <dgm:pt modelId="{4A7BB6E5-02E3-472F-840C-3E1059BAAA3F}" type="pres">
      <dgm:prSet presAssocID="{8E6F1C3A-7A96-411F-9F63-B7D30509D347}" presName="connectorText" presStyleLbl="sibTrans2D1" presStyleIdx="1" presStyleCnt="2"/>
      <dgm:spPr/>
    </dgm:pt>
    <dgm:pt modelId="{1414BFDB-C8DB-42FD-A5DD-DAAF4C81244A}" type="pres">
      <dgm:prSet presAssocID="{5435A42C-8414-4621-80D2-0C09664F3188}" presName="node" presStyleLbl="node1" presStyleIdx="2" presStyleCnt="3">
        <dgm:presLayoutVars>
          <dgm:bulletEnabled val="1"/>
        </dgm:presLayoutVars>
      </dgm:prSet>
      <dgm:spPr/>
    </dgm:pt>
  </dgm:ptLst>
  <dgm:cxnLst>
    <dgm:cxn modelId="{9153A516-B796-4E76-9A94-D8C97489CBB4}" srcId="{716F22FE-E663-4A41-BF46-D2D57A917590}" destId="{5435A42C-8414-4621-80D2-0C09664F3188}" srcOrd="2" destOrd="0" parTransId="{F1D3D72D-01BB-41F9-B6F8-A1E53507810E}" sibTransId="{F1ABAD7F-1D16-4F1E-9194-651AC92641AA}"/>
    <dgm:cxn modelId="{04E9E920-66BB-4EDF-A97E-2C75608F7431}" srcId="{716F22FE-E663-4A41-BF46-D2D57A917590}" destId="{C8C12304-5B14-4229-91B7-23EB0B6373CE}" srcOrd="0" destOrd="0" parTransId="{63F3BAD2-C606-40D6-ADE9-40C4ADF9305E}" sibTransId="{683C049E-F369-4293-B474-697302DAC2A1}"/>
    <dgm:cxn modelId="{9179FD4D-C9B5-4528-A751-DFCA9B31F693}" type="presOf" srcId="{683C049E-F369-4293-B474-697302DAC2A1}" destId="{36671E94-9AEF-4EE6-A5C4-8BB174F44751}" srcOrd="1" destOrd="0" presId="urn:microsoft.com/office/officeart/2005/8/layout/process1"/>
    <dgm:cxn modelId="{B377846F-C060-4365-8244-879AEAD9F23E}" type="presOf" srcId="{716F22FE-E663-4A41-BF46-D2D57A917590}" destId="{ECE6E7F4-07DE-440F-8E8C-6846FD7AF38A}" srcOrd="0" destOrd="0" presId="urn:microsoft.com/office/officeart/2005/8/layout/process1"/>
    <dgm:cxn modelId="{E1B11872-CA15-46AC-AD31-656F91C30D3B}" type="presOf" srcId="{5435A42C-8414-4621-80D2-0C09664F3188}" destId="{1414BFDB-C8DB-42FD-A5DD-DAAF4C81244A}" srcOrd="0" destOrd="0" presId="urn:microsoft.com/office/officeart/2005/8/layout/process1"/>
    <dgm:cxn modelId="{9A6CCD93-B770-472D-A179-530EA1699AC0}" type="presOf" srcId="{7094E9DC-F750-4EDA-8B3B-254D7775C78B}" destId="{A8B399CC-D342-4DA6-B50F-5ADE49698156}" srcOrd="0" destOrd="0" presId="urn:microsoft.com/office/officeart/2005/8/layout/process1"/>
    <dgm:cxn modelId="{FD85D39E-D335-453B-85B7-9A6248D67B3B}" type="presOf" srcId="{8E6F1C3A-7A96-411F-9F63-B7D30509D347}" destId="{4A7BB6E5-02E3-472F-840C-3E1059BAAA3F}" srcOrd="1" destOrd="0" presId="urn:microsoft.com/office/officeart/2005/8/layout/process1"/>
    <dgm:cxn modelId="{892C6DBC-BC44-4CBE-A7F6-59A90E733243}" srcId="{716F22FE-E663-4A41-BF46-D2D57A917590}" destId="{7094E9DC-F750-4EDA-8B3B-254D7775C78B}" srcOrd="1" destOrd="0" parTransId="{2217F864-11C6-49C7-8ED4-7F9AC9572D2C}" sibTransId="{8E6F1C3A-7A96-411F-9F63-B7D30509D347}"/>
    <dgm:cxn modelId="{92F62ABD-6BD3-4275-B658-E49D89C616B2}" type="presOf" srcId="{683C049E-F369-4293-B474-697302DAC2A1}" destId="{22DE4F53-7167-402E-A38C-63333B633CD7}" srcOrd="0" destOrd="0" presId="urn:microsoft.com/office/officeart/2005/8/layout/process1"/>
    <dgm:cxn modelId="{0EC8ABBD-B919-4E34-A181-F9829E3CF7B9}" type="presOf" srcId="{C8C12304-5B14-4229-91B7-23EB0B6373CE}" destId="{0155D171-2617-4742-87E9-A35F69A1FC7F}" srcOrd="0" destOrd="0" presId="urn:microsoft.com/office/officeart/2005/8/layout/process1"/>
    <dgm:cxn modelId="{DBFE34FF-9742-4F8D-ADA6-00EAF9F015B3}" type="presOf" srcId="{8E6F1C3A-7A96-411F-9F63-B7D30509D347}" destId="{0BA25CB1-A4F6-481A-BC92-5275E2DFAC76}" srcOrd="0" destOrd="0" presId="urn:microsoft.com/office/officeart/2005/8/layout/process1"/>
    <dgm:cxn modelId="{12754441-2D3E-41F9-89B4-9FDF2CA6A12D}" type="presParOf" srcId="{ECE6E7F4-07DE-440F-8E8C-6846FD7AF38A}" destId="{0155D171-2617-4742-87E9-A35F69A1FC7F}" srcOrd="0" destOrd="0" presId="urn:microsoft.com/office/officeart/2005/8/layout/process1"/>
    <dgm:cxn modelId="{D3DB903D-9404-4846-B5FC-A7A8BA80983A}" type="presParOf" srcId="{ECE6E7F4-07DE-440F-8E8C-6846FD7AF38A}" destId="{22DE4F53-7167-402E-A38C-63333B633CD7}" srcOrd="1" destOrd="0" presId="urn:microsoft.com/office/officeart/2005/8/layout/process1"/>
    <dgm:cxn modelId="{9604DB1D-6E16-40D8-8163-E39B97F52178}" type="presParOf" srcId="{22DE4F53-7167-402E-A38C-63333B633CD7}" destId="{36671E94-9AEF-4EE6-A5C4-8BB174F44751}" srcOrd="0" destOrd="0" presId="urn:microsoft.com/office/officeart/2005/8/layout/process1"/>
    <dgm:cxn modelId="{E4614071-D2E3-47F5-AD92-E91D62997567}" type="presParOf" srcId="{ECE6E7F4-07DE-440F-8E8C-6846FD7AF38A}" destId="{A8B399CC-D342-4DA6-B50F-5ADE49698156}" srcOrd="2" destOrd="0" presId="urn:microsoft.com/office/officeart/2005/8/layout/process1"/>
    <dgm:cxn modelId="{2A0E90BA-26FA-4EA1-BD5D-463E4A33797C}" type="presParOf" srcId="{ECE6E7F4-07DE-440F-8E8C-6846FD7AF38A}" destId="{0BA25CB1-A4F6-481A-BC92-5275E2DFAC76}" srcOrd="3" destOrd="0" presId="urn:microsoft.com/office/officeart/2005/8/layout/process1"/>
    <dgm:cxn modelId="{7531AB32-6091-4A83-9C52-1B957B27FFEB}" type="presParOf" srcId="{0BA25CB1-A4F6-481A-BC92-5275E2DFAC76}" destId="{4A7BB6E5-02E3-472F-840C-3E1059BAAA3F}" srcOrd="0" destOrd="0" presId="urn:microsoft.com/office/officeart/2005/8/layout/process1"/>
    <dgm:cxn modelId="{5DBEFF1F-DA16-4D40-BD9E-56C5E85ED7FE}" type="presParOf" srcId="{ECE6E7F4-07DE-440F-8E8C-6846FD7AF38A}" destId="{1414BFDB-C8DB-42FD-A5DD-DAAF4C81244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55D171-2617-4742-87E9-A35F69A1FC7F}">
      <dsp:nvSpPr>
        <dsp:cNvPr id="0" name=""/>
        <dsp:cNvSpPr/>
      </dsp:nvSpPr>
      <dsp:spPr>
        <a:xfrm>
          <a:off x="7143" y="150201"/>
          <a:ext cx="2135187" cy="12811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1</a:t>
          </a:r>
          <a:br>
            <a:rPr lang="en-US" sz="2300" kern="1200" dirty="0"/>
          </a:br>
          <a:r>
            <a:rPr lang="en-US" sz="2300" kern="1200" dirty="0"/>
            <a:t>Train</a:t>
          </a:r>
        </a:p>
      </dsp:txBody>
      <dsp:txXfrm>
        <a:off x="44665" y="187723"/>
        <a:ext cx="2060143" cy="1206068"/>
      </dsp:txXfrm>
    </dsp:sp>
    <dsp:sp modelId="{22DE4F53-7167-402E-A38C-63333B633CD7}">
      <dsp:nvSpPr>
        <dsp:cNvPr id="0" name=""/>
        <dsp:cNvSpPr/>
      </dsp:nvSpPr>
      <dsp:spPr>
        <a:xfrm>
          <a:off x="2355850" y="525994"/>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355850" y="631899"/>
        <a:ext cx="316861" cy="317716"/>
      </dsp:txXfrm>
    </dsp:sp>
    <dsp:sp modelId="{A8B399CC-D342-4DA6-B50F-5ADE49698156}">
      <dsp:nvSpPr>
        <dsp:cNvPr id="0" name=""/>
        <dsp:cNvSpPr/>
      </dsp:nvSpPr>
      <dsp:spPr>
        <a:xfrm>
          <a:off x="2996406" y="150201"/>
          <a:ext cx="2135187" cy="12811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2</a:t>
          </a:r>
          <a:br>
            <a:rPr lang="en-US" sz="2300" kern="1200" dirty="0"/>
          </a:br>
          <a:r>
            <a:rPr lang="en-US" sz="2300" kern="1200" dirty="0"/>
            <a:t>Prepare Model</a:t>
          </a:r>
        </a:p>
      </dsp:txBody>
      <dsp:txXfrm>
        <a:off x="3033928" y="187723"/>
        <a:ext cx="2060143" cy="1206068"/>
      </dsp:txXfrm>
    </dsp:sp>
    <dsp:sp modelId="{0BA25CB1-A4F6-481A-BC92-5275E2DFAC76}">
      <dsp:nvSpPr>
        <dsp:cNvPr id="0" name=""/>
        <dsp:cNvSpPr/>
      </dsp:nvSpPr>
      <dsp:spPr>
        <a:xfrm>
          <a:off x="5345112" y="525994"/>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345112" y="631899"/>
        <a:ext cx="316861" cy="317716"/>
      </dsp:txXfrm>
    </dsp:sp>
    <dsp:sp modelId="{1414BFDB-C8DB-42FD-A5DD-DAAF4C81244A}">
      <dsp:nvSpPr>
        <dsp:cNvPr id="0" name=""/>
        <dsp:cNvSpPr/>
      </dsp:nvSpPr>
      <dsp:spPr>
        <a:xfrm>
          <a:off x="5985668" y="150201"/>
          <a:ext cx="2135187" cy="12811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3</a:t>
          </a:r>
          <a:br>
            <a:rPr lang="en-US" sz="2300" kern="1200" dirty="0"/>
          </a:br>
          <a:r>
            <a:rPr lang="en-US" sz="2300" kern="1200" dirty="0"/>
            <a:t>Inference</a:t>
          </a:r>
        </a:p>
      </dsp:txBody>
      <dsp:txXfrm>
        <a:off x="6023190" y="187723"/>
        <a:ext cx="2060143" cy="12060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71E4D-A18B-8841-A00C-B398692335D9}" type="datetimeFigureOut">
              <a:rPr lang="en-US" smtClean="0"/>
              <a:t>4/12/18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EF46E1-E891-034A-903A-4B922A1B9442}" type="slidenum">
              <a:rPr lang="en-US" smtClean="0"/>
              <a:t>‹#›</a:t>
            </a:fld>
            <a:endParaRPr lang="en-US"/>
          </a:p>
        </p:txBody>
      </p:sp>
    </p:spTree>
    <p:extLst>
      <p:ext uri="{BB962C8B-B14F-4D97-AF65-F5344CB8AC3E}">
        <p14:creationId xmlns:p14="http://schemas.microsoft.com/office/powerpoint/2010/main" val="1309888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ware.intel.com/en-us/computer-vision-sdk"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ware.intel.com/en-us/cvsdk-fpga-support"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mailto:isd.support@intel.com?subject=Intel%20Computer%20Vision%20SDK/FPGA%20support%20feedback" TargetMode="External"/><Relationship Id="rId4" Type="http://schemas.openxmlformats.org/officeDocument/2006/relationships/hyperlink" Target="https://software.intel.com/en-us/forums/computer-visio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889956-7041-41AC-97B5-8DE670E7B5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1609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Key Takeaways</a:t>
            </a:r>
          </a:p>
          <a:p>
            <a:pPr marL="171450" indent="-171450">
              <a:buFontTx/>
              <a:buChar char="-"/>
            </a:pPr>
            <a:r>
              <a:rPr lang="en-US" dirty="0"/>
              <a:t>Multiple Intel tools</a:t>
            </a:r>
            <a:r>
              <a:rPr lang="en-US" baseline="0" dirty="0"/>
              <a:t> (Media SDK</a:t>
            </a:r>
            <a:r>
              <a:rPr lang="en-US" baseline="0"/>
              <a:t>, CV </a:t>
            </a:r>
            <a:r>
              <a:rPr lang="en-US" baseline="0" dirty="0"/>
              <a:t>SDK, ISS) work together </a:t>
            </a:r>
            <a:r>
              <a:rPr lang="en-US" baseline="0"/>
              <a:t>to provide </a:t>
            </a:r>
            <a:r>
              <a:rPr lang="en-US" baseline="0" dirty="0"/>
              <a:t>a </a:t>
            </a:r>
            <a:r>
              <a:rPr lang="en-US" baseline="0"/>
              <a:t>complete CV </a:t>
            </a:r>
            <a:r>
              <a:rPr lang="en-US" baseline="0" dirty="0"/>
              <a:t>pipeline optimization solution</a:t>
            </a:r>
          </a:p>
          <a:p>
            <a:pPr marL="171450" indent="-171450">
              <a:buFontTx/>
              <a:buChar char="-"/>
            </a:pPr>
            <a:r>
              <a:rPr lang="en-US" baseline="0"/>
              <a:t>Using CV </a:t>
            </a:r>
            <a:r>
              <a:rPr lang="en-US" baseline="0" dirty="0"/>
              <a:t>SDK </a:t>
            </a:r>
            <a:r>
              <a:rPr lang="en-US" baseline="0"/>
              <a:t>allows developer </a:t>
            </a:r>
            <a:r>
              <a:rPr lang="en-US" baseline="0" dirty="0"/>
              <a:t>to maximize HW performance by using common API </a:t>
            </a:r>
            <a:r>
              <a:rPr lang="en-US" baseline="0"/>
              <a:t>without having </a:t>
            </a:r>
            <a:r>
              <a:rPr lang="en-US" baseline="0" dirty="0"/>
              <a:t>to go to the Metal</a:t>
            </a:r>
          </a:p>
          <a:p>
            <a:pPr marL="171450" indent="-171450">
              <a:buFontTx/>
              <a:buChar char="-"/>
            </a:pPr>
            <a:r>
              <a:rPr lang="en-US" baseline="0" dirty="0"/>
              <a:t>Easy to incorporate deep learning with the Deep Learning Deployment Toolkit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3493149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Beta R2 release</a:t>
            </a:r>
          </a:p>
          <a:p>
            <a:endParaRPr lang="en-US" b="1" dirty="0"/>
          </a:p>
          <a:p>
            <a:r>
              <a:rPr lang="en-US" b="1" dirty="0"/>
              <a:t>Model Optimizer</a:t>
            </a:r>
            <a:endParaRPr lang="en-US" dirty="0"/>
          </a:p>
          <a:p>
            <a:r>
              <a:rPr lang="en-US" dirty="0" err="1"/>
              <a:t>TensorFlow</a:t>
            </a:r>
            <a:r>
              <a:rPr lang="en-US" dirty="0"/>
              <a:t>*, a deep learning framework, is now supported (partial features apply to </a:t>
            </a:r>
            <a:r>
              <a:rPr lang="en-US" err="1"/>
              <a:t>GoogleNet</a:t>
            </a:r>
            <a:r>
              <a:rPr lang="en-US"/>
              <a:t> V1, V3</a:t>
            </a:r>
            <a:r>
              <a:rPr lang="en-US" dirty="0"/>
              <a:t>)</a:t>
            </a:r>
          </a:p>
          <a:p>
            <a:r>
              <a:rPr lang="en-US" dirty="0"/>
              <a:t>Horizontal fusion support for </a:t>
            </a:r>
            <a:r>
              <a:rPr lang="en-US" dirty="0" err="1"/>
              <a:t>Caffé</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3933546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1994049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2142014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The visual retail customers require high performance video solutions with faster response time </a:t>
            </a:r>
            <a:r>
              <a:rPr lang="en-US" dirty="0"/>
              <a:t>in the retail store for various marketing activities.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dirty="0"/>
              <a:t>We introduced</a:t>
            </a:r>
            <a:r>
              <a:rPr lang="en-US" baseline="0" dirty="0"/>
              <a:t> Intel® Media SDK to developers in our workshops in order to develop such solutions with highly optimized routines for Intel hardware. </a:t>
            </a:r>
          </a:p>
          <a:p>
            <a:pPr marL="0" indent="0">
              <a:buFont typeface="Arial" panose="020B0604020202020204" pitchFamily="34" charset="0"/>
              <a:buNone/>
            </a:pPr>
            <a:endParaRPr lang="en-US" baseline="0" dirty="0"/>
          </a:p>
          <a:p>
            <a:r>
              <a:rPr lang="en-US" baseline="0" dirty="0"/>
              <a:t>Intel® Media SDK </a:t>
            </a:r>
            <a:r>
              <a:rPr lang="en-US" dirty="0"/>
              <a:t>provides</a:t>
            </a:r>
            <a:r>
              <a:rPr lang="en-US" baseline="0" dirty="0"/>
              <a:t> a standard set of APIs to create high performing video solutions. Both customers and professionals can take advantages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Intel® Media SDK supports 3 main tasks for any video processing, decode, encode and frame processing with hardware acceleration. These tasks are highly optimized for Intel hardware. Thus developers do not need to worry about their performance. </a:t>
            </a:r>
          </a:p>
          <a:p>
            <a:r>
              <a:rPr lang="en-US" baseline="0" dirty="0"/>
              <a:t>If hardware acceleration is not possible on the device, then </a:t>
            </a:r>
            <a:r>
              <a:rPr lang="en-US" baseline="0" dirty="0" err="1"/>
              <a:t>MediaSDK</a:t>
            </a:r>
            <a:r>
              <a:rPr lang="en-US" baseline="0" dirty="0"/>
              <a:t> would fall back to software acceleration. It will ensure to explore all possible options to enhance the video processing performance and give better user experience. </a:t>
            </a:r>
          </a:p>
          <a:p>
            <a:r>
              <a:rPr lang="en-US" baseline="0" dirty="0"/>
              <a:t>It also </a:t>
            </a:r>
            <a:r>
              <a:rPr lang="en-US" dirty="0"/>
              <a:t>provides the flexibility</a:t>
            </a:r>
            <a:r>
              <a:rPr lang="en-US" baseline="0" dirty="0"/>
              <a:t> to developers to add their own custom codes as needed.</a:t>
            </a:r>
          </a:p>
          <a:p>
            <a:r>
              <a:rPr lang="en-US" baseline="0" dirty="0"/>
              <a:t>Since </a:t>
            </a:r>
            <a:r>
              <a:rPr lang="en-US" baseline="0" dirty="0" err="1"/>
              <a:t>MediaSDK</a:t>
            </a:r>
            <a:r>
              <a:rPr lang="en-US" baseline="0" dirty="0"/>
              <a:t> takes care of all performance optimizations, the development team can focus fully on feature innovations of the product rather than worrying about performance. Built in future proofing, which means that the solution build today with media SDK, it is guaranteed to work with future Intel hardware as Intel takes care of all enhancements and code migrations that are need.</a:t>
            </a:r>
          </a:p>
          <a:p>
            <a:endParaRPr lang="en-US" baseline="0" dirty="0"/>
          </a:p>
          <a:p>
            <a:r>
              <a:rPr lang="en-US" baseline="0" dirty="0"/>
              <a:t>These features of Intel® Media SDK allows developers to easily build high performance solutions for visual retail with hardware acceleration on Intel platforms.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DB9DBDC8-DED9-4DD4-B1FD-82E88FF781B8}"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675667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02897E-1B9B-4D97-95E3-E7A13458A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92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t>2</a:t>
            </a:fld>
            <a:endParaRPr lang="en-US"/>
          </a:p>
        </p:txBody>
      </p:sp>
    </p:spTree>
    <p:extLst>
      <p:ext uri="{BB962C8B-B14F-4D97-AF65-F5344CB8AC3E}">
        <p14:creationId xmlns:p14="http://schemas.microsoft.com/office/powerpoint/2010/main" val="1956594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3</a:t>
            </a:fld>
            <a:endParaRPr lang="en-US"/>
          </a:p>
        </p:txBody>
      </p:sp>
    </p:spTree>
    <p:extLst>
      <p:ext uri="{BB962C8B-B14F-4D97-AF65-F5344CB8AC3E}">
        <p14:creationId xmlns:p14="http://schemas.microsoft.com/office/powerpoint/2010/main" val="2451305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CV_SDK – specific property </a:t>
            </a:r>
          </a:p>
          <a:p>
            <a:r>
              <a:rPr lang="en-US" dirty="0"/>
              <a:t>Media SDK </a:t>
            </a:r>
          </a:p>
          <a:p>
            <a:r>
              <a:rPr lang="en-US" dirty="0"/>
              <a:t>OpenCL – allows to write custom layers and pipeline filters</a:t>
            </a:r>
          </a:p>
          <a:p>
            <a:r>
              <a:rPr lang="en-US" dirty="0"/>
              <a:t>System Studio / </a:t>
            </a:r>
            <a:r>
              <a:rPr lang="en-US" dirty="0" err="1"/>
              <a:t>Vtune</a:t>
            </a:r>
            <a:endParaRPr lang="en-US" dirty="0"/>
          </a:p>
          <a:p>
            <a:endParaRPr lang="en-US" dirty="0"/>
          </a:p>
          <a:p>
            <a:r>
              <a:rPr lang="en-US" dirty="0"/>
              <a:t>-  4 blocks talking about each of the above tools </a:t>
            </a:r>
          </a:p>
          <a:p>
            <a:endParaRPr lang="en-US" dirty="0"/>
          </a:p>
        </p:txBody>
      </p:sp>
      <p:sp>
        <p:nvSpPr>
          <p:cNvPr id="4" name="Slide Number Placeholder 3"/>
          <p:cNvSpPr>
            <a:spLocks noGrp="1"/>
          </p:cNvSpPr>
          <p:nvPr>
            <p:ph type="sldNum" sz="quarter" idx="10"/>
          </p:nvPr>
        </p:nvSpPr>
        <p:spPr/>
        <p:txBody>
          <a:bodyPr/>
          <a:lstStyle/>
          <a:p>
            <a:fld id="{A5EF46E1-E891-034A-903A-4B922A1B9442}" type="slidenum">
              <a:rPr lang="en-US" smtClean="0"/>
              <a:t>5</a:t>
            </a:fld>
            <a:endParaRPr lang="en-US"/>
          </a:p>
        </p:txBody>
      </p:sp>
    </p:spTree>
    <p:extLst>
      <p:ext uri="{BB962C8B-B14F-4D97-AF65-F5344CB8AC3E}">
        <p14:creationId xmlns:p14="http://schemas.microsoft.com/office/powerpoint/2010/main" val="3685625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
        <p:nvSpPr>
          <p:cNvPr id="5" name="Notes Placeholder 4"/>
          <p:cNvSpPr txBox="1">
            <a:spLocks noGrp="1"/>
          </p:cNvSpPr>
          <p:nvPr>
            <p:ph type="body" idx="1"/>
          </p:nvPr>
        </p:nvSpPr>
        <p:spPr>
          <a:xfrm>
            <a:off x="685800" y="4343400"/>
            <a:ext cx="5791200" cy="1969770"/>
          </a:xfrm>
          <a:prstGeom prst="rect">
            <a:avLst/>
          </a:prstGeom>
          <a:noFill/>
        </p:spPr>
        <p:txBody>
          <a:bodyPr vert="horz" wrap="square" lIns="0" tIns="0" rIns="0" bIns="0" rtlCol="0">
            <a:spAutoFit/>
          </a:bodyPr>
          <a:lstStyle/>
          <a:p>
            <a:endParaRPr lang="en-US" sz="700" dirty="0">
              <a:solidFill>
                <a:srgbClr val="B1BABF"/>
              </a:solidFill>
            </a:endParaRPr>
          </a:p>
          <a:p>
            <a:r>
              <a:rPr lang="en-US" sz="800" dirty="0"/>
              <a:t>the </a:t>
            </a:r>
            <a:r>
              <a:rPr lang="en-US" sz="800" u="sng" dirty="0">
                <a:hlinkClick r:id="rId3"/>
              </a:rPr>
              <a:t>Intel® Computer Vision SDK</a:t>
            </a:r>
            <a:r>
              <a:rPr lang="en-US" sz="800" dirty="0"/>
              <a:t> – is used to accelerate development of computer vision and integration of visual understanding in solutions and applications for autonomous vehicles, smart cameras, robotics, and image processing</a:t>
            </a:r>
          </a:p>
          <a:p>
            <a:endParaRPr lang="en-US" sz="800" dirty="0"/>
          </a:p>
          <a:p>
            <a:r>
              <a:rPr lang="en-US" sz="800" dirty="0"/>
              <a:t>It’s important b/c the need for intelligent software is growing and the use of video in enabling those efforts is also expanding</a:t>
            </a:r>
          </a:p>
          <a:p>
            <a:endParaRPr lang="en-US" sz="800" dirty="0"/>
          </a:p>
          <a:p>
            <a:r>
              <a:rPr lang="en-US" sz="800" dirty="0"/>
              <a:t>For example think about all the different usages in security cameras and the need for intelligent, immediate smart recognition capabilities like detecting left behind packages, parking lot monitoring, license plate detection, facial recognition…. And more</a:t>
            </a:r>
          </a:p>
          <a:p>
            <a:endParaRPr lang="en-US" sz="800" dirty="0"/>
          </a:p>
          <a:p>
            <a:r>
              <a:rPr lang="en-US" sz="800" dirty="0"/>
              <a:t>The computer vision SDK supports these Intel® platforms:</a:t>
            </a:r>
          </a:p>
          <a:p>
            <a:r>
              <a:rPr lang="en-US" sz="800" dirty="0"/>
              <a:t>6th generation Intel® Core™ processors</a:t>
            </a:r>
          </a:p>
          <a:p>
            <a:r>
              <a:rPr lang="en-US" sz="800" dirty="0"/>
              <a:t>Next-Generation Intel® Atom®  processors</a:t>
            </a:r>
          </a:p>
          <a:p>
            <a:r>
              <a:rPr lang="en-US" sz="800" dirty="0"/>
              <a:t>Intel® </a:t>
            </a:r>
            <a:r>
              <a:rPr lang="en-US" sz="800" dirty="0" err="1"/>
              <a:t>Arria</a:t>
            </a:r>
            <a:r>
              <a:rPr lang="en-US" sz="800" dirty="0"/>
              <a:t> 10GX/FPGA Development Kit</a:t>
            </a:r>
          </a:p>
          <a:p>
            <a:endParaRPr lang="en-US" sz="800" dirty="0"/>
          </a:p>
          <a:p>
            <a:endParaRPr lang="en-US" sz="800" dirty="0"/>
          </a:p>
          <a:p>
            <a:endParaRPr lang="en-US" sz="800" dirty="0"/>
          </a:p>
          <a:p>
            <a:endParaRPr lang="en-US" sz="700" dirty="0">
              <a:solidFill>
                <a:srgbClr val="B1BABF"/>
              </a:solidFill>
            </a:endParaRPr>
          </a:p>
          <a:p>
            <a:endParaRPr lang="en-US" sz="700" dirty="0">
              <a:solidFill>
                <a:srgbClr val="B1BABF"/>
              </a:solidFill>
            </a:endParaRPr>
          </a:p>
          <a:p>
            <a:endParaRPr lang="en-US" sz="700" dirty="0">
              <a:solidFill>
                <a:srgbClr val="B1BABF"/>
              </a:solidFill>
            </a:endParaRPr>
          </a:p>
          <a:p>
            <a:endParaRPr lang="en-US" sz="700" dirty="0">
              <a:solidFill>
                <a:srgbClr val="B1BABF"/>
              </a:solidFill>
            </a:endParaRPr>
          </a:p>
          <a:p>
            <a:endParaRPr lang="en-US" sz="700" dirty="0">
              <a:solidFill>
                <a:srgbClr val="B1BABF"/>
              </a:solidFill>
            </a:endParaRPr>
          </a:p>
          <a:p>
            <a:endParaRPr lang="en-US" sz="700" dirty="0">
              <a:solidFill>
                <a:srgbClr val="B1BABF"/>
              </a:solidFill>
            </a:endParaRPr>
          </a:p>
          <a:p>
            <a:endParaRPr lang="en-US" sz="700" dirty="0">
              <a:solidFill>
                <a:srgbClr val="B1BABF"/>
              </a:solidFill>
            </a:endParaRPr>
          </a:p>
        </p:txBody>
      </p:sp>
    </p:spTree>
    <p:extLst>
      <p:ext uri="{BB962C8B-B14F-4D97-AF65-F5344CB8AC3E}">
        <p14:creationId xmlns:p14="http://schemas.microsoft.com/office/powerpoint/2010/main" val="409930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0999" y="4343399"/>
            <a:ext cx="6302829" cy="4528457"/>
          </a:xfrm>
        </p:spPr>
        <p:txBody>
          <a:bodyPr/>
          <a:lstStyle/>
          <a:p>
            <a:r>
              <a:rPr lang="en-US" sz="900" spc="-20" dirty="0">
                <a:solidFill>
                  <a:srgbClr val="004280"/>
                </a:solidFill>
              </a:rPr>
              <a:t>Delivers heterogeneous performance taking full advantage across Intel® processors (CPU, GPU, &amp; New! FPGA).</a:t>
            </a:r>
            <a:endParaRPr lang="en-US" sz="900" b="1" dirty="0"/>
          </a:p>
          <a:p>
            <a:endParaRPr lang="en-US" sz="900" b="1" dirty="0"/>
          </a:p>
          <a:p>
            <a:r>
              <a:rPr lang="en-US" sz="900" b="1" dirty="0"/>
              <a:t>FPGA</a:t>
            </a:r>
          </a:p>
          <a:p>
            <a:r>
              <a:rPr lang="en-US" sz="1200" b="0" i="0" kern="1200" dirty="0">
                <a:solidFill>
                  <a:schemeClr val="tx1"/>
                </a:solidFill>
                <a:effectLst/>
                <a:latin typeface="Intel Clear"/>
                <a:ea typeface="+mn-ea"/>
                <a:cs typeface="+mn-cs"/>
              </a:rPr>
              <a:t>Developers can learn more about developing for these capabilities, access resources such as a getting started guide, support for CNN, demos, and sample code at </a:t>
            </a:r>
            <a:r>
              <a:rPr lang="en-US" sz="1200" b="0" i="0" u="none" strike="noStrike" kern="1200" dirty="0">
                <a:solidFill>
                  <a:schemeClr val="tx1"/>
                </a:solidFill>
                <a:effectLst/>
                <a:latin typeface="Intel Clear"/>
                <a:ea typeface="+mn-ea"/>
                <a:cs typeface="+mn-cs"/>
                <a:hlinkClick r:id="rId3"/>
              </a:rPr>
              <a:t>Intel FPGA support</a:t>
            </a:r>
            <a:r>
              <a:rPr lang="en-US" sz="1200" b="0" i="0" u="none" strike="noStrike" kern="1200" dirty="0">
                <a:solidFill>
                  <a:schemeClr val="tx1"/>
                </a:solidFill>
                <a:effectLst/>
                <a:latin typeface="Intel Clear"/>
                <a:ea typeface="+mn-ea"/>
                <a:cs typeface="+mn-cs"/>
              </a:rPr>
              <a:t>, and contact your Intel representative</a:t>
            </a:r>
            <a:r>
              <a:rPr lang="en-US" sz="1200" b="0" i="0" kern="1200" dirty="0">
                <a:solidFill>
                  <a:schemeClr val="tx1"/>
                </a:solidFill>
                <a:effectLst/>
                <a:latin typeface="Intel Clear"/>
                <a:ea typeface="+mn-ea"/>
                <a:cs typeface="+mn-cs"/>
              </a:rPr>
              <a:t>. </a:t>
            </a:r>
          </a:p>
          <a:p>
            <a:endParaRPr lang="en-US" sz="1200" b="0" i="0" kern="1200" dirty="0">
              <a:solidFill>
                <a:schemeClr val="tx1"/>
              </a:solidFill>
              <a:effectLst/>
              <a:latin typeface="Intel Clear"/>
              <a:ea typeface="+mn-ea"/>
              <a:cs typeface="+mn-cs"/>
            </a:endParaRPr>
          </a:p>
          <a:p>
            <a:r>
              <a:rPr lang="en-US" sz="1200" b="0" i="0" kern="1200" dirty="0">
                <a:solidFill>
                  <a:schemeClr val="tx1"/>
                </a:solidFill>
                <a:effectLst/>
                <a:latin typeface="Intel Clear"/>
                <a:ea typeface="+mn-ea"/>
                <a:cs typeface="+mn-cs"/>
              </a:rPr>
              <a:t>Customers Share Your Feedback</a:t>
            </a:r>
          </a:p>
          <a:p>
            <a:r>
              <a:rPr lang="en-US" sz="1200" b="0" i="0" kern="1200" dirty="0">
                <a:solidFill>
                  <a:schemeClr val="tx1"/>
                </a:solidFill>
                <a:effectLst/>
                <a:latin typeface="Intel Clear"/>
                <a:ea typeface="+mn-ea"/>
                <a:cs typeface="+mn-cs"/>
              </a:rPr>
              <a:t>Intel is also interested in connecting with customers using these new features, and about which FPGA topologies are most needed. Customers are asked to connect with Intel at this </a:t>
            </a:r>
            <a:r>
              <a:rPr lang="en-US" sz="1200" b="0" i="0" u="none" strike="noStrike" kern="1200" dirty="0">
                <a:solidFill>
                  <a:schemeClr val="tx1"/>
                </a:solidFill>
                <a:effectLst/>
                <a:latin typeface="Intel Clear"/>
                <a:ea typeface="+mn-ea"/>
                <a:cs typeface="+mn-cs"/>
                <a:hlinkClick r:id="rId4"/>
              </a:rPr>
              <a:t>public community forum</a:t>
            </a:r>
            <a:r>
              <a:rPr lang="en-US" sz="1200" b="0" i="0" kern="1200" dirty="0">
                <a:solidFill>
                  <a:schemeClr val="tx1"/>
                </a:solidFill>
                <a:effectLst/>
                <a:latin typeface="Intel Clear"/>
                <a:ea typeface="+mn-ea"/>
                <a:cs typeface="+mn-cs"/>
              </a:rPr>
              <a:t>, or by email at</a:t>
            </a:r>
            <a:r>
              <a:rPr lang="en-US" sz="1200" b="0" i="0" u="none" strike="noStrike" kern="1200" dirty="0">
                <a:solidFill>
                  <a:schemeClr val="tx1"/>
                </a:solidFill>
                <a:effectLst/>
                <a:latin typeface="Intel Clear"/>
                <a:ea typeface="+mn-ea"/>
                <a:cs typeface="+mn-cs"/>
                <a:hlinkClick r:id="rId5"/>
              </a:rPr>
              <a:t> isd.support@intel.com</a:t>
            </a:r>
            <a:r>
              <a:rPr lang="en-US" sz="1200" b="0" i="0" kern="1200" dirty="0">
                <a:solidFill>
                  <a:schemeClr val="tx1"/>
                </a:solidFill>
                <a:effectLst/>
                <a:latin typeface="Intel Clear"/>
                <a:ea typeface="+mn-ea"/>
                <a:cs typeface="+mn-cs"/>
              </a:rPr>
              <a:t>.</a:t>
            </a:r>
          </a:p>
          <a:p>
            <a:endParaRPr lang="en-US" sz="9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900" b="1" dirty="0">
                <a:solidFill>
                  <a:srgbClr val="004280"/>
                </a:solidFill>
              </a:rPr>
              <a:t>Deep Learning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900" dirty="0">
                <a:solidFill>
                  <a:srgbClr val="004280"/>
                </a:solidFill>
              </a:rPr>
              <a:t>We now support ~50+ ~ready-to-go topologies –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900" dirty="0">
                <a:solidFill>
                  <a:schemeClr val="tx2"/>
                </a:solidFill>
              </a:rPr>
              <a:t>New support for Custom layers, fp16 and topology level tuning for </a:t>
            </a:r>
            <a:r>
              <a:rPr lang="en-US" sz="900" dirty="0" err="1">
                <a:solidFill>
                  <a:schemeClr val="tx2"/>
                </a:solidFill>
              </a:rPr>
              <a:t>Caffe</a:t>
            </a:r>
            <a:r>
              <a:rPr lang="en-US" sz="900" dirty="0">
                <a:solidFill>
                  <a:schemeClr val="tx2"/>
                </a:solidFill>
              </a:rPr>
              <a:t>* framework models --- </a:t>
            </a:r>
            <a:r>
              <a:rPr lang="en-US" sz="900" dirty="0" err="1">
                <a:solidFill>
                  <a:srgbClr val="004280"/>
                </a:solidFill>
              </a:rPr>
              <a:t>Caffe</a:t>
            </a:r>
            <a:r>
              <a:rPr lang="en-US" sz="900" baseline="0" dirty="0">
                <a:solidFill>
                  <a:srgbClr val="004280"/>
                </a:solidFill>
              </a:rPr>
              <a:t> provides near </a:t>
            </a:r>
            <a:r>
              <a:rPr lang="en-US" sz="900" dirty="0">
                <a:solidFill>
                  <a:srgbClr val="FF0000"/>
                </a:solidFill>
              </a:rPr>
              <a:t>universal single and object recognition in the Inference Engine for </a:t>
            </a:r>
            <a:r>
              <a:rPr lang="en-US" sz="900" b="1" dirty="0">
                <a:solidFill>
                  <a:srgbClr val="FF0000"/>
                </a:solidFill>
              </a:rPr>
              <a:t>high performance and portability </a:t>
            </a:r>
            <a:r>
              <a:rPr lang="en-US" sz="900" dirty="0">
                <a:solidFill>
                  <a:srgbClr val="FF0000"/>
                </a:solidFill>
              </a:rPr>
              <a:t>across multiple types of Intel platforms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900" dirty="0">
              <a:solidFill>
                <a:srgbClr val="00428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900" dirty="0">
                <a:solidFill>
                  <a:srgbClr val="004280"/>
                </a:solidFill>
              </a:rPr>
              <a:t>Technical preview: Adds new import capabilities for </a:t>
            </a:r>
            <a:r>
              <a:rPr lang="en-US" sz="900" dirty="0" err="1">
                <a:solidFill>
                  <a:srgbClr val="004280"/>
                </a:solidFill>
              </a:rPr>
              <a:t>TensorFlow</a:t>
            </a:r>
            <a:r>
              <a:rPr lang="en-US" sz="900" dirty="0">
                <a:solidFill>
                  <a:srgbClr val="004280"/>
                </a:solidFill>
              </a:rPr>
              <a:t>* and </a:t>
            </a:r>
            <a:r>
              <a:rPr lang="en-US" sz="900" dirty="0" err="1">
                <a:solidFill>
                  <a:srgbClr val="004280"/>
                </a:solidFill>
              </a:rPr>
              <a:t>MXNet</a:t>
            </a:r>
            <a:r>
              <a:rPr lang="en-US" sz="900" dirty="0">
                <a:solidFill>
                  <a:srgbClr val="004280"/>
                </a:solidFill>
              </a:rPr>
              <a:t>* framework models into the Deep Learning Deployment Toolkit Inference Engine. Get more details about these capabilities in the CV</a:t>
            </a:r>
            <a:r>
              <a:rPr lang="en-US" sz="900" baseline="0" dirty="0">
                <a:solidFill>
                  <a:srgbClr val="004280"/>
                </a:solidFill>
              </a:rPr>
              <a:t> </a:t>
            </a:r>
            <a:r>
              <a:rPr lang="en-US" sz="900" dirty="0">
                <a:solidFill>
                  <a:srgbClr val="004280"/>
                </a:solidFill>
              </a:rPr>
              <a:t>SDK documentation.</a:t>
            </a:r>
          </a:p>
          <a:p>
            <a:endParaRPr lang="en-US" sz="900" dirty="0"/>
          </a:p>
          <a:p>
            <a:endParaRPr lang="en-US" sz="900" dirty="0"/>
          </a:p>
          <a:p>
            <a:r>
              <a:rPr lang="en-US" sz="900" b="1" dirty="0"/>
              <a:t>Eclipse plugin</a:t>
            </a:r>
          </a:p>
          <a:p>
            <a:r>
              <a:rPr lang="en-US" sz="1200" b="0" i="0" kern="1200" dirty="0">
                <a:solidFill>
                  <a:schemeClr val="tx1"/>
                </a:solidFill>
                <a:effectLst/>
                <a:latin typeface="Intel Clear"/>
                <a:ea typeface="+mn-ea"/>
                <a:cs typeface="+mn-cs"/>
              </a:rPr>
              <a:t>Capabilities include: creating a new </a:t>
            </a:r>
            <a:r>
              <a:rPr lang="en-US" sz="1200" b="0" i="0" kern="1200" dirty="0" err="1">
                <a:solidFill>
                  <a:schemeClr val="tx1"/>
                </a:solidFill>
                <a:effectLst/>
                <a:latin typeface="Intel Clear"/>
                <a:ea typeface="+mn-ea"/>
                <a:cs typeface="+mn-cs"/>
              </a:rPr>
              <a:t>OpenVX</a:t>
            </a:r>
            <a:r>
              <a:rPr lang="en-US" sz="1200" b="0" i="0" kern="1200" dirty="0">
                <a:solidFill>
                  <a:schemeClr val="tx1"/>
                </a:solidFill>
                <a:effectLst/>
                <a:latin typeface="Intel Clear"/>
                <a:ea typeface="+mn-ea"/>
                <a:cs typeface="+mn-cs"/>
              </a:rPr>
              <a:t> project, adding graphs and editing </a:t>
            </a:r>
            <a:r>
              <a:rPr lang="en-US" sz="1200" b="0" i="0" u="sng" kern="1200" dirty="0">
                <a:solidFill>
                  <a:schemeClr val="tx1"/>
                </a:solidFill>
                <a:effectLst/>
                <a:latin typeface="Intel Clear"/>
                <a:ea typeface="+mn-ea"/>
                <a:cs typeface="+mn-cs"/>
              </a:rPr>
              <a:t>with graph designer</a:t>
            </a:r>
            <a:r>
              <a:rPr lang="en-US" sz="1200" b="0" i="0" kern="1200" dirty="0">
                <a:solidFill>
                  <a:schemeClr val="tx1"/>
                </a:solidFill>
                <a:effectLst/>
                <a:latin typeface="Intel Clear"/>
                <a:ea typeface="+mn-ea"/>
                <a:cs typeface="+mn-cs"/>
              </a:rPr>
              <a:t>, automatic code generation when modifying graphs, and graph profiling and debugging.</a:t>
            </a:r>
            <a:endParaRPr lang="en-US" sz="90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154861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Deep Learning Deployment Toolkit</a:t>
            </a:r>
          </a:p>
          <a:p>
            <a:pPr lvl="1"/>
            <a:r>
              <a:rPr lang="en-US" sz="1200" b="1" dirty="0"/>
              <a:t>Inference Engine</a:t>
            </a:r>
            <a:r>
              <a:rPr lang="en-US" sz="1200" dirty="0"/>
              <a:t>, with plugins for CPU, GPU and </a:t>
            </a:r>
            <a:r>
              <a:rPr lang="en-US" sz="1200" dirty="0">
                <a:solidFill>
                  <a:srgbClr val="FF0000"/>
                </a:solidFill>
              </a:rPr>
              <a:t>FPGA – what it is… across multi-platform support</a:t>
            </a:r>
          </a:p>
          <a:p>
            <a:pPr lvl="1"/>
            <a:endParaRPr lang="en-US" sz="1200" dirty="0">
              <a:solidFill>
                <a:srgbClr val="FF0000"/>
              </a:solidFill>
            </a:endParaRPr>
          </a:p>
          <a:p>
            <a:pPr lvl="1"/>
            <a:r>
              <a:rPr lang="en-US" sz="1200" b="1" dirty="0"/>
              <a:t>Model Optimizer</a:t>
            </a:r>
            <a:r>
              <a:rPr lang="en-US" sz="1200" dirty="0"/>
              <a:t>, converting </a:t>
            </a:r>
            <a:r>
              <a:rPr lang="en-US" sz="1200" dirty="0" err="1"/>
              <a:t>Caffe</a:t>
            </a:r>
            <a:r>
              <a:rPr lang="en-US" sz="1200" dirty="0"/>
              <a:t>, </a:t>
            </a:r>
            <a:r>
              <a:rPr lang="en-US" sz="1200" dirty="0" err="1"/>
              <a:t>TensorFlow</a:t>
            </a:r>
            <a:r>
              <a:rPr lang="en-US" sz="1200" dirty="0"/>
              <a:t>, and </a:t>
            </a:r>
            <a:r>
              <a:rPr lang="en-US" sz="1200" dirty="0" err="1">
                <a:solidFill>
                  <a:srgbClr val="FF0000"/>
                </a:solidFill>
              </a:rPr>
              <a:t>MXnet</a:t>
            </a:r>
            <a:r>
              <a:rPr lang="en-US" sz="1200" dirty="0"/>
              <a:t> to IR.  </a:t>
            </a:r>
            <a:r>
              <a:rPr lang="en-US" sz="1050" dirty="0"/>
              <a:t>(Note: </a:t>
            </a:r>
            <a:r>
              <a:rPr lang="en-US" sz="1050" dirty="0" err="1"/>
              <a:t>TensorFlow</a:t>
            </a:r>
            <a:r>
              <a:rPr lang="en-US" sz="1050" dirty="0"/>
              <a:t> and </a:t>
            </a:r>
            <a:r>
              <a:rPr lang="en-US" sz="1050" dirty="0" err="1"/>
              <a:t>MXNet</a:t>
            </a:r>
            <a:r>
              <a:rPr lang="en-US" sz="1050" dirty="0"/>
              <a:t> are preview only in R3.)</a:t>
            </a:r>
          </a:p>
          <a:p>
            <a:pPr lvl="0"/>
            <a:endParaRPr lang="en-US" dirty="0"/>
          </a:p>
          <a:p>
            <a:pPr lvl="0"/>
            <a:r>
              <a:rPr lang="en-US" dirty="0" err="1"/>
              <a:t>OpenCV</a:t>
            </a:r>
            <a:endParaRPr lang="en-US" dirty="0"/>
          </a:p>
          <a:p>
            <a:pPr lvl="1"/>
            <a:r>
              <a:rPr lang="en-US" b="1" dirty="0"/>
              <a:t>Pre-compiled </a:t>
            </a:r>
            <a:r>
              <a:rPr lang="en-US" b="1" dirty="0" err="1"/>
              <a:t>OpenCV</a:t>
            </a:r>
            <a:r>
              <a:rPr lang="en-US" b="1" dirty="0"/>
              <a:t> 3.3</a:t>
            </a:r>
          </a:p>
          <a:p>
            <a:pPr lvl="1"/>
            <a:r>
              <a:rPr lang="en-US" dirty="0"/>
              <a:t>Full Intel CPU optimizations</a:t>
            </a:r>
          </a:p>
          <a:p>
            <a:pPr lvl="1"/>
            <a:r>
              <a:rPr lang="en-US" dirty="0"/>
              <a:t>New Intel Photography Vision  Library, with face detection/ recognition, blink detection, and smile detection </a:t>
            </a:r>
          </a:p>
          <a:p>
            <a:pPr lvl="0"/>
            <a:endParaRPr lang="en-US" dirty="0"/>
          </a:p>
          <a:p>
            <a:pPr lvl="0"/>
            <a:r>
              <a:rPr lang="en-US" dirty="0" err="1"/>
              <a:t>OpenVX</a:t>
            </a:r>
            <a:r>
              <a:rPr lang="en-US" dirty="0"/>
              <a:t> </a:t>
            </a:r>
          </a:p>
          <a:p>
            <a:pPr lvl="1"/>
            <a:r>
              <a:rPr lang="en-US" dirty="0"/>
              <a:t>Graph-based implementation of a short list of traditional CV operations and CNN primitives.</a:t>
            </a:r>
          </a:p>
          <a:p>
            <a:pPr lvl="1"/>
            <a:r>
              <a:rPr lang="en-US" dirty="0" err="1">
                <a:solidFill>
                  <a:srgbClr val="FF0000"/>
                </a:solidFill>
              </a:rPr>
              <a:t>Khronos</a:t>
            </a:r>
            <a:r>
              <a:rPr lang="en-US" dirty="0">
                <a:solidFill>
                  <a:srgbClr val="FF0000"/>
                </a:solidFill>
              </a:rPr>
              <a:t> </a:t>
            </a:r>
            <a:r>
              <a:rPr lang="en-US" dirty="0" err="1">
                <a:solidFill>
                  <a:srgbClr val="FF0000"/>
                </a:solidFill>
              </a:rPr>
              <a:t>OpenVX</a:t>
            </a:r>
            <a:r>
              <a:rPr lang="en-US" dirty="0">
                <a:solidFill>
                  <a:srgbClr val="FF0000"/>
                </a:solidFill>
              </a:rPr>
              <a:t>* Neural Networks Extension 1.2 </a:t>
            </a:r>
          </a:p>
          <a:p>
            <a:pPr lvl="1"/>
            <a:r>
              <a:rPr lang="en-US" dirty="0"/>
              <a:t>Visual Algorithm Designer</a:t>
            </a:r>
          </a:p>
          <a:p>
            <a:pPr lvl="1"/>
            <a:r>
              <a:rPr lang="en-US" dirty="0">
                <a:solidFill>
                  <a:srgbClr val="FF0000"/>
                </a:solidFill>
              </a:rPr>
              <a:t>Eclipse* plugin enabling integrated  </a:t>
            </a:r>
            <a:r>
              <a:rPr lang="en-US" dirty="0" err="1">
                <a:solidFill>
                  <a:srgbClr val="FF0000"/>
                </a:solidFill>
              </a:rPr>
              <a:t>OpenVX</a:t>
            </a:r>
            <a:r>
              <a:rPr lang="en-US" dirty="0">
                <a:solidFill>
                  <a:srgbClr val="FF0000"/>
                </a:solidFill>
              </a:rPr>
              <a:t>*  application development</a:t>
            </a:r>
          </a:p>
          <a:p>
            <a:pPr lvl="1"/>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2767618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1662950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3438496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629327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r>
              <a:rPr lang="en-US" sz="1467">
                <a:latin typeface="Arial"/>
              </a:rPr>
              <a:t>Click icon to add picture</a:t>
            </a:r>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r>
              <a:rPr lang="en-US" sz="1467">
                <a:latin typeface="Arial"/>
              </a:rPr>
              <a:t>Click icon to add picture</a:t>
            </a:r>
            <a:endParaRPr lang="en-US" sz="1467" dirty="0">
              <a:latin typeface="Arial"/>
            </a:endParaRPr>
          </a:p>
        </p:txBody>
      </p:sp>
      <p:sp>
        <p:nvSpPr>
          <p:cNvPr id="11"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112213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6"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150139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393386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273172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pPr/>
              <a:t>‹#›</a:t>
            </a:fld>
            <a:endParaRPr lang="en-US" dirty="0"/>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7"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155341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dirty="0"/>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193732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Tree>
    <p:extLst>
      <p:ext uri="{BB962C8B-B14F-4D97-AF65-F5344CB8AC3E}">
        <p14:creationId xmlns:p14="http://schemas.microsoft.com/office/powerpoint/2010/main" val="133144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dirty="0"/>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11893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pPr/>
              <a:t>‹#›</a:t>
            </a:fld>
            <a:endParaRPr lang="en-US" dirty="0"/>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4"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269144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pPr/>
              <a:t>‹#›</a:t>
            </a:fld>
            <a:endParaRPr lang="en-US" dirty="0"/>
          </a:p>
        </p:txBody>
      </p:sp>
      <p:sp>
        <p:nvSpPr>
          <p:cNvPr id="3"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427269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1590767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96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3" name="Picture 2" descr="int_experience_hrz_wht_rgb_300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5039" y="2499763"/>
            <a:ext cx="4861924" cy="2019320"/>
          </a:xfrm>
          <a:prstGeom prst="rect">
            <a:avLst/>
          </a:prstGeom>
        </p:spPr>
      </p:pic>
      <p:pic>
        <p:nvPicPr>
          <p:cNvPr id="4" name="Picture 3" descr="int_experience_hrz_wht_rgb_300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65039" y="2499763"/>
            <a:ext cx="4861924" cy="2019320"/>
          </a:xfrm>
          <a:prstGeom prst="rect">
            <a:avLst/>
          </a:prstGeom>
        </p:spPr>
      </p:pic>
    </p:spTree>
    <p:extLst>
      <p:ext uri="{BB962C8B-B14F-4D97-AF65-F5344CB8AC3E}">
        <p14:creationId xmlns:p14="http://schemas.microsoft.com/office/powerpoint/2010/main" val="112364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255863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t>Intel Confidential</a:t>
            </a:r>
            <a:endParaRPr lang="en-US" dirty="0"/>
          </a:p>
        </p:txBody>
      </p:sp>
    </p:spTree>
    <p:extLst>
      <p:ext uri="{BB962C8B-B14F-4D97-AF65-F5344CB8AC3E}">
        <p14:creationId xmlns:p14="http://schemas.microsoft.com/office/powerpoint/2010/main" val="231532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1"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t>Intel Confidential</a:t>
            </a:r>
            <a:endParaRPr lang="en-US" dirty="0"/>
          </a:p>
        </p:txBody>
      </p:sp>
    </p:spTree>
    <p:extLst>
      <p:ext uri="{BB962C8B-B14F-4D97-AF65-F5344CB8AC3E}">
        <p14:creationId xmlns:p14="http://schemas.microsoft.com/office/powerpoint/2010/main" val="401209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6"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t>Intel Confidential</a:t>
            </a:r>
            <a:endParaRPr lang="en-US" dirty="0"/>
          </a:p>
        </p:txBody>
      </p:sp>
    </p:spTree>
    <p:extLst>
      <p:ext uri="{BB962C8B-B14F-4D97-AF65-F5344CB8AC3E}">
        <p14:creationId xmlns:p14="http://schemas.microsoft.com/office/powerpoint/2010/main" val="3284794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t>Intel Confidential</a:t>
            </a:r>
            <a:endParaRPr lang="en-US" dirty="0"/>
          </a:p>
        </p:txBody>
      </p:sp>
    </p:spTree>
    <p:extLst>
      <p:ext uri="{BB962C8B-B14F-4D97-AF65-F5344CB8AC3E}">
        <p14:creationId xmlns:p14="http://schemas.microsoft.com/office/powerpoint/2010/main" val="249787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pPr/>
              <a:t>‹#›</a:t>
            </a:fld>
            <a:endParaRPr lang="en-US" dirty="0"/>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7"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t>Intel Confidential</a:t>
            </a:r>
            <a:endParaRPr lang="en-US" dirty="0"/>
          </a:p>
        </p:txBody>
      </p:sp>
    </p:spTree>
    <p:extLst>
      <p:ext uri="{BB962C8B-B14F-4D97-AF65-F5344CB8AC3E}">
        <p14:creationId xmlns:p14="http://schemas.microsoft.com/office/powerpoint/2010/main" val="120013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dirty="0"/>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t>Intel Confidential</a:t>
            </a:r>
            <a:endParaRPr lang="en-US" dirty="0"/>
          </a:p>
        </p:txBody>
      </p:sp>
    </p:spTree>
    <p:extLst>
      <p:ext uri="{BB962C8B-B14F-4D97-AF65-F5344CB8AC3E}">
        <p14:creationId xmlns:p14="http://schemas.microsoft.com/office/powerpoint/2010/main" val="104063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dirty="0"/>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t>Intel Confidential</a:t>
            </a:r>
            <a:endParaRPr lang="en-US" dirty="0"/>
          </a:p>
        </p:txBody>
      </p:sp>
    </p:spTree>
    <p:extLst>
      <p:ext uri="{BB962C8B-B14F-4D97-AF65-F5344CB8AC3E}">
        <p14:creationId xmlns:p14="http://schemas.microsoft.com/office/powerpoint/2010/main" val="423182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a:t>Insert Poll Question here…</a:t>
            </a:r>
          </a:p>
        </p:txBody>
      </p:sp>
    </p:spTree>
    <p:extLst>
      <p:ext uri="{BB962C8B-B14F-4D97-AF65-F5344CB8AC3E}">
        <p14:creationId xmlns:p14="http://schemas.microsoft.com/office/powerpoint/2010/main" val="3226311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pPr/>
              <a:t>‹#›</a:t>
            </a:fld>
            <a:endParaRPr lang="en-US" dirty="0"/>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4"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t>Intel Confidential</a:t>
            </a:r>
            <a:endParaRPr lang="en-US" dirty="0"/>
          </a:p>
        </p:txBody>
      </p:sp>
    </p:spTree>
    <p:extLst>
      <p:ext uri="{BB962C8B-B14F-4D97-AF65-F5344CB8AC3E}">
        <p14:creationId xmlns:p14="http://schemas.microsoft.com/office/powerpoint/2010/main" val="204994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pPr/>
              <a:t>‹#›</a:t>
            </a:fld>
            <a:endParaRPr lang="en-US" dirty="0"/>
          </a:p>
        </p:txBody>
      </p:sp>
      <p:sp>
        <p:nvSpPr>
          <p:cNvPr id="3"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t>Intel Confidential</a:t>
            </a:r>
            <a:endParaRPr lang="en-US" dirty="0"/>
          </a:p>
        </p:txBody>
      </p:sp>
    </p:spTree>
    <p:extLst>
      <p:ext uri="{BB962C8B-B14F-4D97-AF65-F5344CB8AC3E}">
        <p14:creationId xmlns:p14="http://schemas.microsoft.com/office/powerpoint/2010/main" val="240931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a:xfrm>
            <a:off x="471950" y="1558457"/>
            <a:ext cx="11248101" cy="428498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277433"/>
            <a:ext cx="11248101" cy="129907"/>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80951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a:xfrm>
            <a:off x="471950" y="1558457"/>
            <a:ext cx="11248101" cy="428498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277433"/>
            <a:ext cx="11248101" cy="129907"/>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77567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277434"/>
            <a:ext cx="11248101" cy="129907"/>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413401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5153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791055" y="2666501"/>
            <a:ext cx="5503333" cy="1053604"/>
          </a:xfrm>
        </p:spPr>
        <p:txBody>
          <a:bodyPr anchor="b">
            <a:noAutofit/>
          </a:bodyPr>
          <a:lstStyle>
            <a:lvl1pPr>
              <a:lnSpc>
                <a:spcPct val="70000"/>
              </a:lnSpc>
              <a:defRPr sz="7200">
                <a:solidFill>
                  <a:srgbClr val="FFFFFF"/>
                </a:solidFill>
              </a:defRPr>
            </a:lvl1pPr>
          </a:lstStyle>
          <a:p>
            <a:r>
              <a:rPr lang="en-US"/>
              <a:t>Click to edit Master title style</a:t>
            </a:r>
            <a:endParaRPr lang="en-US" dirty="0"/>
          </a:p>
        </p:txBody>
      </p:sp>
      <p:sp>
        <p:nvSpPr>
          <p:cNvPr id="8" name="Subtitle 2"/>
          <p:cNvSpPr>
            <a:spLocks noGrp="1"/>
          </p:cNvSpPr>
          <p:nvPr>
            <p:ph type="subTitle" idx="1" hasCustomPrompt="1"/>
          </p:nvPr>
        </p:nvSpPr>
        <p:spPr>
          <a:xfrm>
            <a:off x="791055" y="3763939"/>
            <a:ext cx="5503333" cy="416712"/>
          </a:xfrm>
        </p:spPr>
        <p:txBody>
          <a:bodyPr>
            <a:normAutofit/>
          </a:bodyPr>
          <a:lstStyle>
            <a:lvl1pPr marL="0" indent="0" algn="l">
              <a:buNone/>
              <a:defRPr sz="1600">
                <a:solidFill>
                  <a:schemeClr val="accent4"/>
                </a:solidFill>
                <a:latin typeface="Intel Clear" panose="020B0604020203020204" pitchFamily="34" charset="0"/>
                <a:ea typeface="Intel Clear" panose="020B0604020203020204" pitchFamily="34" charset="0"/>
                <a:cs typeface="Intel Clear" panose="020B0604020203020204" pitchFamily="34" charset="0"/>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Click to edit subtitle </a:t>
            </a:r>
          </a:p>
        </p:txBody>
      </p:sp>
    </p:spTree>
    <p:extLst>
      <p:ext uri="{BB962C8B-B14F-4D97-AF65-F5344CB8AC3E}">
        <p14:creationId xmlns:p14="http://schemas.microsoft.com/office/powerpoint/2010/main" val="8954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191038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1568051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7504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62508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4" name="Picture 3"/>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746591" y="424070"/>
            <a:ext cx="1185325" cy="1078876"/>
          </a:xfrm>
          <a:prstGeom prst="rect">
            <a:avLst/>
          </a:prstGeom>
        </p:spPr>
      </p:pic>
    </p:spTree>
    <p:extLst>
      <p:ext uri="{BB962C8B-B14F-4D97-AF65-F5344CB8AC3E}">
        <p14:creationId xmlns:p14="http://schemas.microsoft.com/office/powerpoint/2010/main" val="79299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121399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hyperlink" Target="https://software.intel.com/en-us/articles/optimization-notice" TargetMode="Externa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5814815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97"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1" name="Picture 2" descr="\\.psf\Home\Desktop\Intel.png"/>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986554" y="6440786"/>
            <a:ext cx="485781" cy="320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4"/>
          </p:nvPr>
        </p:nvSpPr>
        <p:spPr>
          <a:xfrm>
            <a:off x="11627909" y="6422184"/>
            <a:ext cx="380027" cy="365125"/>
          </a:xfrm>
          <a:prstGeom prst="rect">
            <a:avLst/>
          </a:prstGeom>
        </p:spPr>
        <p:txBody>
          <a:bodyPr vert="horz" lIns="0" tIns="0" rIns="0" bIns="0" rtlCol="0" anchor="ctr"/>
          <a:lstStyle>
            <a:lvl1pPr algn="r">
              <a:defRPr sz="1067">
                <a:solidFill>
                  <a:schemeClr val="bg1"/>
                </a:solidFill>
                <a:latin typeface="+mn-lt"/>
                <a:cs typeface="Intel Clear"/>
              </a:defRPr>
            </a:lvl1pPr>
          </a:lstStyle>
          <a:p>
            <a:fld id="{EE2556C5-CE8C-6547-B838-EA80C61A4AF7}" type="slidenum">
              <a:rPr lang="en-US" smtClean="0"/>
              <a:pPr/>
              <a:t>‹#›</a:t>
            </a:fld>
            <a:endParaRPr lang="en-US" dirty="0"/>
          </a:p>
        </p:txBody>
      </p:sp>
      <p:sp>
        <p:nvSpPr>
          <p:cNvPr id="8" name="Rectangle 7"/>
          <p:cNvSpPr/>
          <p:nvPr/>
        </p:nvSpPr>
        <p:spPr>
          <a:xfrm>
            <a:off x="605368" y="6582382"/>
            <a:ext cx="3251928" cy="246221"/>
          </a:xfrm>
          <a:prstGeom prst="rect">
            <a:avLst/>
          </a:prstGeom>
        </p:spPr>
        <p:txBody>
          <a:bodyPr wrap="square" lIns="0" tIns="0" rIns="0" bIns="0">
            <a:spAutoFit/>
          </a:bodyPr>
          <a:lstStyle/>
          <a:p>
            <a:pPr algn="l" fontAlgn="auto">
              <a:spcBef>
                <a:spcPts val="0"/>
              </a:spcBef>
              <a:spcAft>
                <a:spcPts val="0"/>
              </a:spcAft>
              <a:defRPr/>
            </a:pPr>
            <a:r>
              <a:rPr lang="en-US" sz="800" dirty="0">
                <a:solidFill>
                  <a:schemeClr val="bg1">
                    <a:lumMod val="85000"/>
                  </a:schemeClr>
                </a:solidFill>
                <a:latin typeface="+mn-lt"/>
              </a:rPr>
              <a:t>Copyright</a:t>
            </a:r>
            <a:r>
              <a:rPr lang="en-US" sz="800" baseline="0" dirty="0">
                <a:solidFill>
                  <a:schemeClr val="bg1">
                    <a:lumMod val="85000"/>
                  </a:schemeClr>
                </a:solidFill>
                <a:latin typeface="+mn-lt"/>
              </a:rPr>
              <a:t> </a:t>
            </a:r>
            <a:r>
              <a:rPr lang="en-US" sz="800" dirty="0">
                <a:solidFill>
                  <a:schemeClr val="bg1">
                    <a:lumMod val="85000"/>
                  </a:schemeClr>
                </a:solidFill>
                <a:latin typeface="+mn-lt"/>
              </a:rPr>
              <a:t>©  2017, Intel Corporation. All </a:t>
            </a:r>
            <a:r>
              <a:rPr lang="en-US" sz="800">
                <a:solidFill>
                  <a:schemeClr val="bg1">
                    <a:lumMod val="85000"/>
                  </a:schemeClr>
                </a:solidFill>
                <a:latin typeface="+mn-lt"/>
              </a:rPr>
              <a:t>rights reserved</a:t>
            </a:r>
            <a:r>
              <a:rPr lang="en-US" sz="800" dirty="0">
                <a:solidFill>
                  <a:schemeClr val="bg1">
                    <a:lumMod val="85000"/>
                  </a:schemeClr>
                </a:solidFill>
                <a:latin typeface="+mn-lt"/>
              </a:rPr>
              <a:t>. </a:t>
            </a:r>
            <a:br>
              <a:rPr lang="en-US" sz="800" dirty="0">
                <a:solidFill>
                  <a:schemeClr val="bg1">
                    <a:lumMod val="85000"/>
                  </a:schemeClr>
                </a:solidFill>
                <a:latin typeface="+mn-lt"/>
              </a:rPr>
            </a:br>
            <a:r>
              <a:rPr lang="en-US" sz="800" dirty="0">
                <a:solidFill>
                  <a:schemeClr val="bg1">
                    <a:lumMod val="85000"/>
                  </a:schemeClr>
                </a:solidFill>
                <a:latin typeface="+mn-lt"/>
              </a:rPr>
              <a:t>*Other names and brands may be claimed as the property of others.</a:t>
            </a:r>
          </a:p>
        </p:txBody>
      </p:sp>
      <p:sp>
        <p:nvSpPr>
          <p:cNvPr id="15" name="Footer Placeholder 4"/>
          <p:cNvSpPr>
            <a:spLocks noGrp="1"/>
          </p:cNvSpPr>
          <p:nvPr>
            <p:ph type="ftr" sz="quarter" idx="3"/>
          </p:nvPr>
        </p:nvSpPr>
        <p:spPr>
          <a:xfrm>
            <a:off x="4165600" y="6422184"/>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
        <p:nvSpPr>
          <p:cNvPr id="4" name="Action Button: Custom 3">
            <a:hlinkClick r:id="" action="ppaction://noaction" highlightClick="1"/>
          </p:cNvPr>
          <p:cNvSpPr/>
          <p:nvPr/>
        </p:nvSpPr>
        <p:spPr>
          <a:xfrm>
            <a:off x="605369" y="6388710"/>
            <a:ext cx="1328207" cy="171449"/>
          </a:xfrm>
          <a:prstGeom prst="actionButtonBlank">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indent="0" algn="ctr" defTabSz="609585" rtl="0" eaLnBrk="1" fontAlgn="auto" latinLnBrk="0" hangingPunct="1">
              <a:lnSpc>
                <a:spcPct val="100000"/>
              </a:lnSpc>
              <a:spcBef>
                <a:spcPts val="0"/>
              </a:spcBef>
              <a:spcAft>
                <a:spcPts val="0"/>
              </a:spcAft>
              <a:buClrTx/>
              <a:buSzTx/>
              <a:buFontTx/>
              <a:buNone/>
              <a:tabLst/>
              <a:defRPr/>
            </a:pPr>
            <a:r>
              <a:rPr lang="en-US" sz="1067" b="0" dirty="0">
                <a:solidFill>
                  <a:schemeClr val="tx1"/>
                </a:solidFill>
              </a:rPr>
              <a:t>Optimization Notice</a:t>
            </a:r>
          </a:p>
        </p:txBody>
      </p:sp>
      <p:sp>
        <p:nvSpPr>
          <p:cNvPr id="14" name="Action Button: Custom 13">
            <a:hlinkClick r:id="" action="ppaction://noaction" highlightClick="1"/>
          </p:cNvPr>
          <p:cNvSpPr/>
          <p:nvPr userDrawn="1"/>
        </p:nvSpPr>
        <p:spPr>
          <a:xfrm>
            <a:off x="605369" y="6388710"/>
            <a:ext cx="1328207" cy="171449"/>
          </a:xfrm>
          <a:prstGeom prst="actionButtonBlank">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indent="0" algn="ctr" defTabSz="609585" rtl="0" eaLnBrk="1" fontAlgn="auto" latinLnBrk="0" hangingPunct="1">
              <a:lnSpc>
                <a:spcPct val="100000"/>
              </a:lnSpc>
              <a:spcBef>
                <a:spcPts val="0"/>
              </a:spcBef>
              <a:spcAft>
                <a:spcPts val="0"/>
              </a:spcAft>
              <a:buClrTx/>
              <a:buSzTx/>
              <a:buFontTx/>
              <a:buNone/>
              <a:tabLst/>
              <a:defRPr/>
            </a:pPr>
            <a:r>
              <a:rPr lang="en-US" sz="1067" b="0" dirty="0">
                <a:solidFill>
                  <a:schemeClr val="tx1"/>
                </a:solidFill>
                <a:hlinkClick r:id="rId32"/>
              </a:rPr>
              <a:t>Optimization Notice</a:t>
            </a:r>
            <a:endParaRPr lang="en-US" sz="1067" b="0" dirty="0">
              <a:solidFill>
                <a:schemeClr val="tx1"/>
              </a:solidFill>
            </a:endParaRPr>
          </a:p>
        </p:txBody>
      </p:sp>
    </p:spTree>
    <p:extLst>
      <p:ext uri="{BB962C8B-B14F-4D97-AF65-F5344CB8AC3E}">
        <p14:creationId xmlns:p14="http://schemas.microsoft.com/office/powerpoint/2010/main" val="22050635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5" r:id="rId28"/>
    <p:sldLayoutId id="2147483696"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tx2"/>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tx2"/>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tx2"/>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tx2"/>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hyperlink" Target="software.intel.com/computer-vision-sdk" TargetMode="External"/><Relationship Id="rId7"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hyperlink" Target="http://software.intel.com/computer-vision-sdk"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altera.com/products/boards_and_kits/dev-kits/altera/kit-a10-gx-fpga.html"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hyperlink" Target="https://software.intel.com/en-us/blogs/2017/10/23/intel-computer-vision-tools-support-fpgas-and-improve-deep-learn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software.intel.com/computer-vision-sdk"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5" name="Group 104"/>
          <p:cNvGrpSpPr/>
          <p:nvPr/>
        </p:nvGrpSpPr>
        <p:grpSpPr>
          <a:xfrm>
            <a:off x="873549" y="2885256"/>
            <a:ext cx="9546532" cy="2482344"/>
            <a:chOff x="-1728742" y="3438466"/>
            <a:chExt cx="7001329" cy="2930546"/>
          </a:xfrm>
        </p:grpSpPr>
        <p:sp>
          <p:nvSpPr>
            <p:cNvPr id="106" name="Title 3"/>
            <p:cNvSpPr txBox="1">
              <a:spLocks/>
            </p:cNvSpPr>
            <p:nvPr/>
          </p:nvSpPr>
          <p:spPr bwMode="auto">
            <a:xfrm>
              <a:off x="-1728742" y="3438466"/>
              <a:ext cx="7001329" cy="799659"/>
            </a:xfrm>
            <a:prstGeom prst="rect">
              <a:avLst/>
            </a:prstGeom>
            <a:noFill/>
            <a:ln w="9525">
              <a:noFill/>
              <a:miter lim="800000"/>
              <a:headEnd/>
              <a:tailEnd/>
            </a:ln>
            <a:effectLst/>
          </p:spPr>
          <p:txBody>
            <a:bodyPr vert="horz" wrap="square" lIns="67921" tIns="33960" rIns="67921" bIns="3396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marL="0" marR="0" lvl="0" indent="0" algn="l" defTabSz="774538" rtl="0" eaLnBrk="1" fontAlgn="base" latinLnBrk="0" hangingPunct="1">
                <a:lnSpc>
                  <a:spcPct val="65000"/>
                </a:lnSpc>
                <a:spcBef>
                  <a:spcPct val="0"/>
                </a:spcBef>
                <a:spcAft>
                  <a:spcPct val="0"/>
                </a:spcAft>
                <a:buClrTx/>
                <a:buSzTx/>
                <a:buFontTx/>
                <a:buNone/>
                <a:tabLst/>
                <a:defRPr/>
              </a:pPr>
              <a:r>
                <a:rPr kumimoji="0" lang="en-US" sz="8800" b="0" i="0" u="none" strike="noStrike" kern="0" cap="none" spc="0" normalizeH="0" baseline="0" noProof="0" dirty="0">
                  <a:ln>
                    <a:noFill/>
                  </a:ln>
                  <a:solidFill>
                    <a:prstClr val="white"/>
                  </a:solidFill>
                  <a:effectLst>
                    <a:outerShdw blurRad="431800" algn="ctr" rotWithShape="0">
                      <a:prstClr val="black"/>
                    </a:outerShdw>
                  </a:effectLst>
                  <a:uLnTx/>
                  <a:uFillTx/>
                  <a:latin typeface="Intel Clear Pro"/>
                  <a:ea typeface="+mj-ea"/>
                  <a:cs typeface="+mj-cs"/>
                </a:rPr>
                <a:t>Introduction</a:t>
              </a:r>
            </a:p>
            <a:p>
              <a:pPr marL="0" marR="0" lvl="0" indent="0" algn="l" defTabSz="774538" rtl="0" eaLnBrk="1" fontAlgn="base" latinLnBrk="0" hangingPunct="1">
                <a:lnSpc>
                  <a:spcPct val="65000"/>
                </a:lnSpc>
                <a:spcBef>
                  <a:spcPct val="0"/>
                </a:spcBef>
                <a:spcAft>
                  <a:spcPct val="0"/>
                </a:spcAft>
                <a:buClrTx/>
                <a:buSzTx/>
                <a:buFontTx/>
                <a:buNone/>
                <a:tabLst/>
                <a:defRPr/>
              </a:pPr>
              <a:r>
                <a:rPr kumimoji="0" lang="en-US" sz="11500" b="0" i="0" u="none" strike="noStrike" kern="0" cap="none" spc="0" normalizeH="0" baseline="0" noProof="0" dirty="0">
                  <a:ln>
                    <a:noFill/>
                  </a:ln>
                  <a:solidFill>
                    <a:srgbClr val="F3D54E"/>
                  </a:solidFill>
                  <a:effectLst>
                    <a:outerShdw blurRad="431800" algn="ctr" rotWithShape="0">
                      <a:prstClr val="black"/>
                    </a:outerShdw>
                  </a:effectLst>
                  <a:uLnTx/>
                  <a:uFillTx/>
                  <a:latin typeface="Intel Clear Pro"/>
                  <a:ea typeface="+mj-ea"/>
                  <a:cs typeface="+mj-cs"/>
                </a:rPr>
                <a:t>Smart Video</a:t>
              </a:r>
            </a:p>
          </p:txBody>
        </p:sp>
        <p:sp>
          <p:nvSpPr>
            <p:cNvPr id="107" name="Content Placeholder 4"/>
            <p:cNvSpPr txBox="1">
              <a:spLocks/>
            </p:cNvSpPr>
            <p:nvPr/>
          </p:nvSpPr>
          <p:spPr bwMode="auto">
            <a:xfrm>
              <a:off x="-1728742" y="5285240"/>
              <a:ext cx="5670994" cy="1083772"/>
            </a:xfrm>
            <a:prstGeom prst="rect">
              <a:avLst/>
            </a:prstGeom>
            <a:noFill/>
            <a:ln w="9525">
              <a:noFill/>
              <a:miter lim="800000"/>
              <a:headEnd/>
              <a:tailEnd/>
            </a:ln>
            <a:effectLst/>
          </p:spPr>
          <p:txBody>
            <a:bodyPr vert="horz" wrap="square" lIns="67921" tIns="33960" rIns="67921" bIns="33960" numCol="1" anchor="t" anchorCtr="0" compatLnSpc="1">
              <a:prstTxWarp prst="textNoShape">
                <a:avLst/>
              </a:prstTxWarp>
            </a:bodyPr>
            <a:lstStyle>
              <a:lvl1pPr marL="203203" indent="-203203" algn="l" rtl="0" eaLnBrk="1" fontAlgn="base" hangingPunct="1">
                <a:lnSpc>
                  <a:spcPct val="95000"/>
                </a:lnSpc>
                <a:spcBef>
                  <a:spcPct val="30000"/>
                </a:spcBef>
                <a:spcAft>
                  <a:spcPct val="0"/>
                </a:spcAft>
                <a:buClr>
                  <a:schemeClr val="accent3"/>
                </a:buClr>
                <a:buSzPct val="118000"/>
                <a:buFont typeface="Wingdings" panose="05000000000000000000" pitchFamily="2" charset="2"/>
                <a:buChar char="§"/>
                <a:defRPr sz="1898">
                  <a:solidFill>
                    <a:schemeClr val="tx1"/>
                  </a:solidFill>
                  <a:effectLst/>
                  <a:latin typeface="+mn-lt"/>
                  <a:ea typeface="+mn-ea"/>
                  <a:cs typeface="+mn-cs"/>
                </a:defRPr>
              </a:lvl1pPr>
              <a:lvl2pPr marL="440272" indent="-220136" algn="l" rtl="0" eaLnBrk="1" fontAlgn="base" hangingPunct="1">
                <a:lnSpc>
                  <a:spcPct val="95000"/>
                </a:lnSpc>
                <a:spcBef>
                  <a:spcPct val="30000"/>
                </a:spcBef>
                <a:spcAft>
                  <a:spcPct val="0"/>
                </a:spcAft>
                <a:buClr>
                  <a:schemeClr val="accent3"/>
                </a:buClr>
                <a:buChar char="–"/>
                <a:defRPr sz="1687">
                  <a:solidFill>
                    <a:schemeClr val="tx1"/>
                  </a:solidFill>
                  <a:effectLst/>
                  <a:latin typeface="+mn-lt"/>
                  <a:cs typeface="+mn-cs"/>
                </a:defRPr>
              </a:lvl2pPr>
              <a:lvl3pPr marL="575741" indent="-168395" algn="l" rtl="0" eaLnBrk="1" fontAlgn="base" hangingPunct="1">
                <a:lnSpc>
                  <a:spcPct val="95000"/>
                </a:lnSpc>
                <a:spcBef>
                  <a:spcPct val="30000"/>
                </a:spcBef>
                <a:spcAft>
                  <a:spcPct val="0"/>
                </a:spcAft>
                <a:buClr>
                  <a:schemeClr val="accent3"/>
                </a:buClr>
                <a:buChar char="–"/>
                <a:defRPr sz="1546">
                  <a:solidFill>
                    <a:schemeClr val="tx1"/>
                  </a:solidFill>
                  <a:effectLst/>
                  <a:latin typeface="+mn-lt"/>
                  <a:cs typeface="+mn-cs"/>
                </a:defRPr>
              </a:lvl3pPr>
              <a:lvl4pPr marL="204858" indent="-35515"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4pPr>
              <a:lvl5pPr marL="25589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5pPr>
              <a:lvl6pPr marL="323633"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6pPr>
              <a:lvl7pPr marL="391371"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7pPr>
              <a:lvl8pPr marL="459107"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8pPr>
              <a:lvl9pPr marL="526845" indent="-34104" algn="l" rtl="0" eaLnBrk="1" fontAlgn="base" hangingPunct="1">
                <a:spcBef>
                  <a:spcPct val="20000"/>
                </a:spcBef>
                <a:spcAft>
                  <a:spcPct val="0"/>
                </a:spcAft>
                <a:buChar char="•"/>
                <a:defRPr sz="287">
                  <a:solidFill>
                    <a:schemeClr val="tx1"/>
                  </a:solidFill>
                  <a:effectLst>
                    <a:outerShdw blurRad="38100" dist="38100" dir="2700000" algn="tl">
                      <a:srgbClr val="000000"/>
                    </a:outerShdw>
                  </a:effectLst>
                  <a:latin typeface="Arial" charset="0"/>
                  <a:cs typeface="+mn-cs"/>
                </a:defRPr>
              </a:lvl9pPr>
            </a:lstStyle>
            <a:p>
              <a:pPr marL="0" marR="0" lvl="0" indent="0" algn="l" defTabSz="774538" rtl="0" eaLnBrk="1" fontAlgn="auto" latinLnBrk="0" hangingPunct="1">
                <a:lnSpc>
                  <a:spcPct val="100000"/>
                </a:lnSpc>
                <a:spcBef>
                  <a:spcPts val="0"/>
                </a:spcBef>
                <a:spcAft>
                  <a:spcPts val="0"/>
                </a:spcAft>
                <a:buClr>
                  <a:srgbClr val="F3D54E"/>
                </a:buClr>
                <a:buSzTx/>
                <a:buFont typeface="Wingdings" panose="05000000000000000000" pitchFamily="2" charset="2"/>
                <a:buNone/>
                <a:tabLst/>
                <a:defRPr/>
              </a:pPr>
              <a:r>
                <a:rPr kumimoji="0" lang="en-US" sz="1800" b="0" i="0" u="none" strike="noStrike" kern="0" cap="none" spc="0" normalizeH="0" baseline="0" noProof="0" dirty="0">
                  <a:ln>
                    <a:noFill/>
                  </a:ln>
                  <a:solidFill>
                    <a:prstClr val="white"/>
                  </a:solidFill>
                  <a:effectLst/>
                  <a:uLnTx/>
                  <a:uFillTx/>
                  <a:latin typeface="Intel Clear"/>
                  <a:ea typeface="+mn-ea"/>
                  <a:cs typeface="+mn-cs"/>
                </a:rPr>
                <a:t>Priyanka </a:t>
              </a:r>
              <a:r>
                <a:rPr kumimoji="0" lang="en-US" sz="1800" b="0" i="0" u="none" strike="noStrike" kern="0" cap="none" spc="0" normalizeH="0" baseline="0" noProof="0" dirty="0" err="1">
                  <a:ln>
                    <a:noFill/>
                  </a:ln>
                  <a:solidFill>
                    <a:prstClr val="white"/>
                  </a:solidFill>
                  <a:effectLst/>
                  <a:uLnTx/>
                  <a:uFillTx/>
                  <a:latin typeface="Intel Clear"/>
                  <a:ea typeface="+mn-ea"/>
                  <a:cs typeface="+mn-cs"/>
                </a:rPr>
                <a:t>Bagade</a:t>
              </a:r>
              <a:endParaRPr kumimoji="0" lang="en-US" sz="1800" b="0" i="0" u="none" strike="noStrike" kern="0" cap="none" spc="0" normalizeH="0" baseline="0" noProof="0" dirty="0">
                <a:ln>
                  <a:noFill/>
                </a:ln>
                <a:solidFill>
                  <a:prstClr val="white"/>
                </a:solidFill>
                <a:effectLst/>
                <a:uLnTx/>
                <a:uFillTx/>
                <a:latin typeface="Intel Clear"/>
                <a:ea typeface="+mn-ea"/>
                <a:cs typeface="+mn-cs"/>
              </a:endParaRPr>
            </a:p>
            <a:p>
              <a:pPr marL="0" marR="0" lvl="0" indent="0" algn="l" defTabSz="774538" rtl="0" eaLnBrk="1" fontAlgn="auto" latinLnBrk="0" hangingPunct="1">
                <a:lnSpc>
                  <a:spcPct val="100000"/>
                </a:lnSpc>
                <a:spcBef>
                  <a:spcPts val="0"/>
                </a:spcBef>
                <a:spcAft>
                  <a:spcPts val="0"/>
                </a:spcAft>
                <a:buClr>
                  <a:srgbClr val="F3D54E"/>
                </a:buClr>
                <a:buSzTx/>
                <a:buFont typeface="Wingdings" panose="05000000000000000000" pitchFamily="2" charset="2"/>
                <a:buNone/>
                <a:tabLst/>
                <a:defRPr/>
              </a:pPr>
              <a:r>
                <a:rPr kumimoji="0" lang="en-US" sz="1800" b="0" i="0" u="none" strike="noStrike" kern="0" cap="none" spc="0" normalizeH="0" baseline="0" noProof="0" dirty="0" err="1">
                  <a:ln>
                    <a:noFill/>
                  </a:ln>
                  <a:solidFill>
                    <a:prstClr val="white"/>
                  </a:solidFill>
                  <a:effectLst/>
                  <a:uLnTx/>
                  <a:uFillTx/>
                  <a:latin typeface="Intel Clear"/>
                  <a:ea typeface="+mn-ea"/>
                  <a:cs typeface="+mn-cs"/>
                </a:rPr>
                <a:t>IoT</a:t>
              </a:r>
              <a:r>
                <a:rPr kumimoji="0" lang="en-US" sz="1800" b="0" i="0" u="none" strike="noStrike" kern="0" cap="none" spc="0" normalizeH="0" baseline="0" noProof="0" dirty="0">
                  <a:ln>
                    <a:noFill/>
                  </a:ln>
                  <a:solidFill>
                    <a:prstClr val="white"/>
                  </a:solidFill>
                  <a:effectLst/>
                  <a:uLnTx/>
                  <a:uFillTx/>
                  <a:latin typeface="Intel Clear"/>
                  <a:ea typeface="+mn-ea"/>
                  <a:cs typeface="+mn-cs"/>
                </a:rPr>
                <a:t> Developer Relations, Intel</a:t>
              </a:r>
            </a:p>
          </p:txBody>
        </p:sp>
      </p:grpSp>
    </p:spTree>
    <p:extLst>
      <p:ext uri="{BB962C8B-B14F-4D97-AF65-F5344CB8AC3E}">
        <p14:creationId xmlns:p14="http://schemas.microsoft.com/office/powerpoint/2010/main" val="175785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609585"/>
            <a:fld id="{EE2556C5-CE8C-6547-B838-EA80C61A4AF7}" type="slidenum">
              <a:rPr lang="en-US">
                <a:solidFill>
                  <a:prstClr val="white"/>
                </a:solidFill>
                <a:latin typeface="Intel Clear"/>
              </a:rPr>
              <a:pPr defTabSz="609585"/>
              <a:t>10</a:t>
            </a:fld>
            <a:endParaRPr lang="en-US" dirty="0">
              <a:solidFill>
                <a:prstClr val="white"/>
              </a:solidFill>
              <a:latin typeface="Intel Clear"/>
            </a:endParaRPr>
          </a:p>
        </p:txBody>
      </p:sp>
      <p:sp>
        <p:nvSpPr>
          <p:cNvPr id="3" name="Title 2"/>
          <p:cNvSpPr>
            <a:spLocks noGrp="1"/>
          </p:cNvSpPr>
          <p:nvPr>
            <p:ph type="title"/>
          </p:nvPr>
        </p:nvSpPr>
        <p:spPr>
          <a:xfrm>
            <a:off x="609600" y="239229"/>
            <a:ext cx="10972800" cy="677368"/>
          </a:xfrm>
        </p:spPr>
        <p:txBody>
          <a:bodyPr/>
          <a:lstStyle/>
          <a:p>
            <a:r>
              <a:rPr lang="en-US" b="1" dirty="0">
                <a:latin typeface="Intel Clear Light" panose="020B0404020203020204" pitchFamily="34" charset="0"/>
                <a:ea typeface="Intel Clear Light" panose="020B0404020203020204" pitchFamily="34" charset="0"/>
                <a:cs typeface="Intel Clear Light" panose="020B0404020203020204" pitchFamily="34" charset="0"/>
              </a:rPr>
              <a:t>Target Markets &amp; Use Cases</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817833" y="1171066"/>
            <a:ext cx="4008979" cy="1241575"/>
          </a:xfrm>
          <a:prstGeom prst="rect">
            <a:avLst/>
          </a:prstGeom>
          <a:solidFill>
            <a:schemeClr val="accent1">
              <a:lumMod val="75000"/>
            </a:schemeClr>
          </a:solidFill>
        </p:spPr>
      </p:pic>
      <p:sp>
        <p:nvSpPr>
          <p:cNvPr id="10" name="Rectangle 9"/>
          <p:cNvSpPr/>
          <p:nvPr/>
        </p:nvSpPr>
        <p:spPr>
          <a:xfrm>
            <a:off x="8973249" y="1146863"/>
            <a:ext cx="3129991" cy="12638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latin typeface="Intel Clear"/>
            </a:endParaRPr>
          </a:p>
        </p:txBody>
      </p:sp>
      <p:sp>
        <p:nvSpPr>
          <p:cNvPr id="12" name="TextBox 11"/>
          <p:cNvSpPr txBox="1"/>
          <p:nvPr/>
        </p:nvSpPr>
        <p:spPr>
          <a:xfrm>
            <a:off x="9982035" y="1311737"/>
            <a:ext cx="2144096" cy="1013308"/>
          </a:xfrm>
          <a:prstGeom prst="rect">
            <a:avLst/>
          </a:prstGeom>
          <a:noFill/>
        </p:spPr>
        <p:txBody>
          <a:bodyPr vert="horz" wrap="square" lIns="0" tIns="0" rIns="0" bIns="0" rtlCol="0">
            <a:noAutofit/>
          </a:bodyPr>
          <a:lstStyle/>
          <a:p>
            <a:pPr defTabSz="609585">
              <a:spcBef>
                <a:spcPts val="267"/>
              </a:spcBef>
            </a:pPr>
            <a:r>
              <a:rPr lang="en-US" sz="1867" b="1" dirty="0">
                <a:solidFill>
                  <a:srgbClr val="CCFF33"/>
                </a:solidFill>
                <a:latin typeface="Intel Clear"/>
              </a:rPr>
              <a:t>Office Automation</a:t>
            </a:r>
          </a:p>
          <a:p>
            <a:pPr marL="306910" indent="-154513" defTabSz="609585">
              <a:spcBef>
                <a:spcPts val="267"/>
              </a:spcBef>
              <a:buFont typeface="Arial" panose="020B0604020202020204" pitchFamily="34" charset="0"/>
              <a:buChar char="•"/>
            </a:pPr>
            <a:r>
              <a:rPr lang="en-US" sz="1333" dirty="0">
                <a:solidFill>
                  <a:prstClr val="white"/>
                </a:solidFill>
                <a:latin typeface="Intel Clear"/>
              </a:rPr>
              <a:t>Optical Recognition</a:t>
            </a:r>
          </a:p>
          <a:p>
            <a:pPr marL="306910" indent="-154513" defTabSz="609585">
              <a:spcBef>
                <a:spcPts val="267"/>
              </a:spcBef>
              <a:buFont typeface="Arial" panose="020B0604020202020204" pitchFamily="34" charset="0"/>
              <a:buChar char="•"/>
            </a:pPr>
            <a:r>
              <a:rPr lang="en-US" sz="1333" dirty="0">
                <a:solidFill>
                  <a:prstClr val="white"/>
                </a:solidFill>
                <a:latin typeface="Intel Clear"/>
              </a:rPr>
              <a:t>Image Recognition</a:t>
            </a:r>
          </a:p>
          <a:p>
            <a:pPr marL="306910" indent="-154513" defTabSz="609585">
              <a:spcBef>
                <a:spcPts val="267"/>
              </a:spcBef>
              <a:buFont typeface="Arial" panose="020B0604020202020204" pitchFamily="34" charset="0"/>
              <a:buChar char="•"/>
            </a:pPr>
            <a:r>
              <a:rPr lang="en-US" sz="1333" dirty="0">
                <a:solidFill>
                  <a:prstClr val="white"/>
                </a:solidFill>
                <a:latin typeface="Intel Clear"/>
              </a:rPr>
              <a:t>Print Imaging</a:t>
            </a:r>
          </a:p>
        </p:txBody>
      </p:sp>
      <p:sp>
        <p:nvSpPr>
          <p:cNvPr id="25" name="TextBox 24"/>
          <p:cNvSpPr txBox="1"/>
          <p:nvPr/>
        </p:nvSpPr>
        <p:spPr>
          <a:xfrm>
            <a:off x="1803565" y="4282947"/>
            <a:ext cx="9020811" cy="1661993"/>
          </a:xfrm>
          <a:prstGeom prst="rect">
            <a:avLst/>
          </a:prstGeom>
          <a:noFill/>
        </p:spPr>
        <p:txBody>
          <a:bodyPr vert="horz" wrap="square" lIns="0" tIns="0" rIns="0" bIns="0" rtlCol="0">
            <a:spAutoFit/>
          </a:bodyPr>
          <a:lstStyle/>
          <a:p>
            <a:pPr algn="ctr" defTabSz="609585">
              <a:spcAft>
                <a:spcPts val="800"/>
              </a:spcAft>
            </a:pPr>
            <a:r>
              <a:rPr lang="en-US" sz="2400" b="1" dirty="0">
                <a:solidFill>
                  <a:srgbClr val="0071C5"/>
                </a:solidFill>
                <a:latin typeface="Intel Clear"/>
                <a:cs typeface="Intel Clear" panose="020B0604020203020204" pitchFamily="34" charset="0"/>
              </a:rPr>
              <a:t>Common Use Cases &amp; Workloads </a:t>
            </a:r>
          </a:p>
          <a:p>
            <a:pPr marL="228594" indent="-228594" defTabSz="609585">
              <a:spcAft>
                <a:spcPts val="800"/>
              </a:spcAft>
              <a:buFont typeface="Wingdings" panose="05000000000000000000" pitchFamily="2" charset="2"/>
              <a:buChar char="§"/>
            </a:pPr>
            <a:r>
              <a:rPr lang="en-US" sz="1600">
                <a:solidFill>
                  <a:srgbClr val="004280"/>
                </a:solidFill>
                <a:latin typeface="Intel Clear"/>
                <a:cs typeface="Intel Clear" panose="020B0604020203020204" pitchFamily="34" charset="0"/>
              </a:rPr>
              <a:t>Leveraging </a:t>
            </a:r>
            <a:r>
              <a:rPr lang="en-US" sz="1600" dirty="0">
                <a:solidFill>
                  <a:srgbClr val="004280"/>
                </a:solidFill>
                <a:latin typeface="Intel Clear"/>
                <a:cs typeface="Intel Clear" panose="020B0604020203020204" pitchFamily="34" charset="0"/>
              </a:rPr>
              <a:t>a heterogeneous </a:t>
            </a:r>
            <a:r>
              <a:rPr lang="en-US" sz="1600">
                <a:solidFill>
                  <a:srgbClr val="004280"/>
                </a:solidFill>
                <a:latin typeface="Intel Clear"/>
                <a:cs typeface="Intel Clear" panose="020B0604020203020204" pitchFamily="34" charset="0"/>
              </a:rPr>
              <a:t>compute environment</a:t>
            </a:r>
            <a:endParaRPr lang="en-US" sz="1600" dirty="0">
              <a:solidFill>
                <a:srgbClr val="004280"/>
              </a:solidFill>
              <a:latin typeface="Intel Clear"/>
              <a:cs typeface="Intel Clear" panose="020B0604020203020204" pitchFamily="34" charset="0"/>
            </a:endParaRPr>
          </a:p>
          <a:p>
            <a:pPr marL="228594" indent="-228594" defTabSz="609585">
              <a:spcAft>
                <a:spcPts val="800"/>
              </a:spcAft>
              <a:buFont typeface="Wingdings" panose="05000000000000000000" pitchFamily="2" charset="2"/>
              <a:buChar char="§"/>
            </a:pPr>
            <a:r>
              <a:rPr lang="en-US" sz="1600" dirty="0">
                <a:solidFill>
                  <a:srgbClr val="004280"/>
                </a:solidFill>
                <a:latin typeface="Intel Clear"/>
                <a:cs typeface="Intel Clear" panose="020B0604020203020204" pitchFamily="34" charset="0"/>
              </a:rPr>
              <a:t>Processing images </a:t>
            </a:r>
            <a:r>
              <a:rPr lang="en-US" sz="1600">
                <a:solidFill>
                  <a:srgbClr val="004280"/>
                </a:solidFill>
                <a:latin typeface="Intel Clear"/>
                <a:cs typeface="Intel Clear" panose="020B0604020203020204" pitchFamily="34" charset="0"/>
              </a:rPr>
              <a:t>and videos</a:t>
            </a:r>
            <a:endParaRPr lang="en-US" sz="1600" dirty="0">
              <a:solidFill>
                <a:srgbClr val="004280"/>
              </a:solidFill>
              <a:latin typeface="Intel Clear"/>
              <a:cs typeface="Intel Clear" panose="020B0604020203020204" pitchFamily="34" charset="0"/>
            </a:endParaRPr>
          </a:p>
          <a:p>
            <a:pPr marL="228594" indent="-228594" defTabSz="609585">
              <a:spcAft>
                <a:spcPts val="800"/>
              </a:spcAft>
              <a:buFont typeface="Wingdings" panose="05000000000000000000" pitchFamily="2" charset="2"/>
              <a:buChar char="§"/>
            </a:pPr>
            <a:r>
              <a:rPr lang="en-US" sz="1600" dirty="0">
                <a:solidFill>
                  <a:srgbClr val="004280"/>
                </a:solidFill>
                <a:latin typeface="Intel Clear"/>
                <a:cs typeface="Intel Clear" panose="020B0604020203020204" pitchFamily="34" charset="0"/>
              </a:rPr>
              <a:t>Managing domain-specific workloads (</a:t>
            </a:r>
            <a:r>
              <a:rPr lang="en-US" sz="1600" dirty="0" err="1">
                <a:solidFill>
                  <a:srgbClr val="004280"/>
                </a:solidFill>
                <a:latin typeface="Intel Clear"/>
                <a:cs typeface="Intel Clear" panose="020B0604020203020204" pitchFamily="34" charset="0"/>
              </a:rPr>
              <a:t>ie</a:t>
            </a:r>
            <a:r>
              <a:rPr lang="en-US" sz="1600" dirty="0">
                <a:solidFill>
                  <a:srgbClr val="004280"/>
                </a:solidFill>
                <a:latin typeface="Intel Clear"/>
                <a:cs typeface="Intel Clear" panose="020B0604020203020204" pitchFamily="34" charset="0"/>
              </a:rPr>
              <a:t> detecting lanes/license plates, parking lot monitoring, face recognition, etc.)</a:t>
            </a:r>
          </a:p>
        </p:txBody>
      </p:sp>
      <p:grpSp>
        <p:nvGrpSpPr>
          <p:cNvPr id="41" name="Group 40"/>
          <p:cNvGrpSpPr/>
          <p:nvPr/>
        </p:nvGrpSpPr>
        <p:grpSpPr>
          <a:xfrm>
            <a:off x="1724769" y="2586432"/>
            <a:ext cx="4391848" cy="1240745"/>
            <a:chOff x="1293577" y="1915970"/>
            <a:chExt cx="3293886" cy="930559"/>
          </a:xfrm>
        </p:grpSpPr>
        <p:sp>
          <p:nvSpPr>
            <p:cNvPr id="27" name="Rectangle 26"/>
            <p:cNvSpPr/>
            <p:nvPr/>
          </p:nvSpPr>
          <p:spPr>
            <a:xfrm>
              <a:off x="1293577" y="1915970"/>
              <a:ext cx="3293886" cy="930559"/>
            </a:xfrm>
            <a:prstGeom prst="rect">
              <a:avLst/>
            </a:prstGeom>
            <a:solidFill>
              <a:srgbClr val="2371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latin typeface="Intel Clear"/>
              </a:endParaRPr>
            </a:p>
          </p:txBody>
        </p:sp>
        <p:sp>
          <p:nvSpPr>
            <p:cNvPr id="28" name="TextBox 27"/>
            <p:cNvSpPr txBox="1"/>
            <p:nvPr/>
          </p:nvSpPr>
          <p:spPr>
            <a:xfrm>
              <a:off x="2678675" y="2027806"/>
              <a:ext cx="1869032" cy="715459"/>
            </a:xfrm>
            <a:prstGeom prst="rect">
              <a:avLst/>
            </a:prstGeom>
            <a:noFill/>
          </p:spPr>
          <p:txBody>
            <a:bodyPr vert="horz" wrap="square" lIns="0" tIns="0" rIns="0" bIns="0" rtlCol="0">
              <a:noAutofit/>
            </a:bodyPr>
            <a:lstStyle/>
            <a:p>
              <a:pPr defTabSz="609585"/>
              <a:r>
                <a:rPr lang="en-US" sz="1867" b="1">
                  <a:solidFill>
                    <a:srgbClr val="CCFF33"/>
                  </a:solidFill>
                  <a:latin typeface="Intel Clear"/>
                </a:rPr>
                <a:t>Autonomous Vehicles </a:t>
              </a:r>
              <a:r>
                <a:rPr lang="en-US" sz="1333" dirty="0">
                  <a:solidFill>
                    <a:prstClr val="white"/>
                  </a:solidFill>
                  <a:latin typeface="Intel Clear"/>
                </a:rPr>
                <a:t>Lane Detection</a:t>
              </a:r>
            </a:p>
            <a:p>
              <a:pPr marL="228594" indent="-228594" defTabSz="609585">
                <a:spcBef>
                  <a:spcPts val="400"/>
                </a:spcBef>
                <a:spcAft>
                  <a:spcPts val="400"/>
                </a:spcAft>
                <a:buFont typeface="Arial" panose="020B0604020202020204" pitchFamily="34" charset="0"/>
                <a:buChar char="•"/>
              </a:pPr>
              <a:r>
                <a:rPr lang="en-US" sz="1333" dirty="0">
                  <a:solidFill>
                    <a:prstClr val="white"/>
                  </a:solidFill>
                  <a:latin typeface="Intel Clear"/>
                </a:rPr>
                <a:t>Object Recognition</a:t>
              </a:r>
              <a:endParaRPr lang="en-US" sz="1400" dirty="0">
                <a:solidFill>
                  <a:prstClr val="white"/>
                </a:solidFill>
                <a:latin typeface="Intel Clear"/>
              </a:endParaRPr>
            </a:p>
            <a:p>
              <a:pPr marL="228594" indent="-228594" defTabSz="609585">
                <a:buFont typeface="Arial" panose="020B0604020202020204" pitchFamily="34" charset="0"/>
                <a:buChar char="•"/>
              </a:pPr>
              <a:endParaRPr lang="en-US" sz="1400" dirty="0">
                <a:solidFill>
                  <a:prstClr val="white"/>
                </a:solidFill>
                <a:latin typeface="Intel Clear"/>
              </a:endParaRPr>
            </a:p>
          </p:txBody>
        </p:sp>
        <p:pic>
          <p:nvPicPr>
            <p:cNvPr id="30" name="Picture 42" descr="http://www.iconsdb.com/icons/download/orange/car-3-512.png"/>
            <p:cNvPicPr>
              <a:picLocks noChangeAspect="1" noChangeArrowheads="1"/>
            </p:cNvPicPr>
            <p:nvPr/>
          </p:nvPicPr>
          <p:blipFill rotWithShape="1">
            <a:blip r:embed="rId4">
              <a:duotone>
                <a:prstClr val="black"/>
                <a:srgbClr val="A4FF01">
                  <a:tint val="45000"/>
                  <a:satMod val="400000"/>
                </a:srgbClr>
              </a:duotone>
              <a:lum bright="9000"/>
              <a:extLst>
                <a:ext uri="{28A0092B-C50C-407E-A947-70E740481C1C}">
                  <a14:useLocalDpi xmlns:a14="http://schemas.microsoft.com/office/drawing/2010/main" val="0"/>
                </a:ext>
              </a:extLst>
            </a:blip>
            <a:srcRect/>
            <a:stretch/>
          </p:blipFill>
          <p:spPr bwMode="auto">
            <a:xfrm>
              <a:off x="1531266" y="2261447"/>
              <a:ext cx="949454" cy="4850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4" descr="http://static.iconsplace.com/icons/preview/orange/wifi-256.png"/>
            <p:cNvPicPr>
              <a:picLocks noChangeAspect="1" noChangeArrowheads="1"/>
            </p:cNvPicPr>
            <p:nvPr/>
          </p:nvPicPr>
          <p:blipFill>
            <a:blip r:embed="rId5" cstate="print">
              <a:duotone>
                <a:prstClr val="black"/>
                <a:srgbClr val="A4FF01">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2412946" y="2368383"/>
              <a:ext cx="252060" cy="2117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4" descr="http://static.iconsplace.com/icons/preview/orange/wifi-256.png"/>
            <p:cNvPicPr>
              <a:picLocks noChangeAspect="1" noChangeArrowheads="1"/>
            </p:cNvPicPr>
            <p:nvPr/>
          </p:nvPicPr>
          <p:blipFill>
            <a:blip r:embed="rId5" cstate="print">
              <a:duotone>
                <a:prstClr val="black"/>
                <a:srgbClr val="A4FF01">
                  <a:tint val="45000"/>
                  <a:satMod val="400000"/>
                </a:srgbClr>
              </a:duotone>
              <a:extLst>
                <a:ext uri="{28A0092B-C50C-407E-A947-70E740481C1C}">
                  <a14:useLocalDpi xmlns:a14="http://schemas.microsoft.com/office/drawing/2010/main" val="0"/>
                </a:ext>
              </a:extLst>
            </a:blip>
            <a:srcRect/>
            <a:stretch>
              <a:fillRect/>
            </a:stretch>
          </p:blipFill>
          <p:spPr bwMode="auto">
            <a:xfrm rot="16200000" flipH="1">
              <a:off x="1332526" y="2359110"/>
              <a:ext cx="252060" cy="2117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p:cNvGrpSpPr/>
          <p:nvPr/>
        </p:nvGrpSpPr>
        <p:grpSpPr>
          <a:xfrm>
            <a:off x="90872" y="1173453"/>
            <a:ext cx="4580525" cy="1239188"/>
            <a:chOff x="540258" y="780803"/>
            <a:chExt cx="3800475" cy="1078503"/>
          </a:xfrm>
        </p:grpSpPr>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6766" t="6700" r="1608"/>
            <a:stretch/>
          </p:blipFill>
          <p:spPr>
            <a:xfrm>
              <a:off x="540258" y="780803"/>
              <a:ext cx="3800475" cy="1078503"/>
            </a:xfrm>
            <a:prstGeom prst="rect">
              <a:avLst/>
            </a:prstGeom>
          </p:spPr>
        </p:pic>
        <p:sp>
          <p:nvSpPr>
            <p:cNvPr id="31" name="TextBox 30"/>
            <p:cNvSpPr txBox="1"/>
            <p:nvPr/>
          </p:nvSpPr>
          <p:spPr>
            <a:xfrm>
              <a:off x="3286125" y="790328"/>
              <a:ext cx="819150" cy="196492"/>
            </a:xfrm>
            <a:prstGeom prst="rect">
              <a:avLst/>
            </a:prstGeom>
            <a:solidFill>
              <a:schemeClr val="accent1"/>
            </a:solidFill>
          </p:spPr>
          <p:txBody>
            <a:bodyPr vert="horz" wrap="square" lIns="0" tIns="0" rIns="0" bIns="0" rtlCol="0">
              <a:spAutoFit/>
            </a:bodyPr>
            <a:lstStyle/>
            <a:p>
              <a:pPr defTabSz="609585"/>
              <a:endParaRPr lang="en-US" sz="1467" dirty="0" err="1">
                <a:solidFill>
                  <a:srgbClr val="003C71"/>
                </a:solidFill>
                <a:latin typeface="Intel Clear"/>
              </a:endParaRPr>
            </a:p>
          </p:txBody>
        </p:sp>
      </p:grpSp>
      <p:grpSp>
        <p:nvGrpSpPr>
          <p:cNvPr id="36" name="Group 35"/>
          <p:cNvGrpSpPr/>
          <p:nvPr/>
        </p:nvGrpSpPr>
        <p:grpSpPr>
          <a:xfrm>
            <a:off x="6354741" y="2586433"/>
            <a:ext cx="4358641" cy="1240745"/>
            <a:chOff x="4818490" y="2958074"/>
            <a:chExt cx="3427014" cy="1027511"/>
          </a:xfrm>
        </p:grpSpPr>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r="16618" b="8059"/>
            <a:stretch/>
          </p:blipFill>
          <p:spPr>
            <a:xfrm>
              <a:off x="4818490" y="2958074"/>
              <a:ext cx="3427014" cy="1027511"/>
            </a:xfrm>
            <a:prstGeom prst="rect">
              <a:avLst/>
            </a:prstGeom>
          </p:spPr>
        </p:pic>
        <p:sp>
          <p:nvSpPr>
            <p:cNvPr id="33" name="TextBox 32"/>
            <p:cNvSpPr txBox="1"/>
            <p:nvPr/>
          </p:nvSpPr>
          <p:spPr>
            <a:xfrm>
              <a:off x="7924641" y="2975551"/>
              <a:ext cx="320863" cy="186967"/>
            </a:xfrm>
            <a:prstGeom prst="rect">
              <a:avLst/>
            </a:prstGeom>
            <a:solidFill>
              <a:schemeClr val="accent1"/>
            </a:solidFill>
          </p:spPr>
          <p:txBody>
            <a:bodyPr vert="horz" wrap="square" lIns="0" tIns="0" rIns="0" bIns="0" rtlCol="0">
              <a:spAutoFit/>
            </a:bodyPr>
            <a:lstStyle/>
            <a:p>
              <a:pPr defTabSz="609585"/>
              <a:endParaRPr lang="en-US" sz="1467" dirty="0" err="1">
                <a:solidFill>
                  <a:srgbClr val="003C71"/>
                </a:solidFill>
                <a:latin typeface="Intel Clear"/>
              </a:endParaRPr>
            </a:p>
          </p:txBody>
        </p:sp>
      </p:grpSp>
      <p:pic>
        <p:nvPicPr>
          <p:cNvPr id="22" name="Picture 58" descr="http://www.iconsdb.com/icons/preview/caribbean-blue/printer-xxl.png"/>
          <p:cNvPicPr>
            <a:picLocks noChangeAspect="1" noChangeArrowheads="1"/>
          </p:cNvPicPr>
          <p:nvPr/>
        </p:nvPicPr>
        <p:blipFill>
          <a:blip r:embed="rId8" cstate="print">
            <a:duotone>
              <a:prstClr val="black"/>
              <a:srgbClr val="A4FF01">
                <a:tint val="45000"/>
                <a:satMod val="400000"/>
              </a:srgbClr>
            </a:duotone>
            <a:extLst>
              <a:ext uri="{28A0092B-C50C-407E-A947-70E740481C1C}">
                <a14:useLocalDpi xmlns:a14="http://schemas.microsoft.com/office/drawing/2010/main" val="0"/>
              </a:ext>
            </a:extLst>
          </a:blip>
          <a:srcRect/>
          <a:stretch>
            <a:fillRect/>
          </a:stretch>
        </p:blipFill>
        <p:spPr bwMode="auto">
          <a:xfrm>
            <a:off x="9045574" y="1440291"/>
            <a:ext cx="955357" cy="673675"/>
          </a:xfrm>
          <a:prstGeom prst="rect">
            <a:avLst/>
          </a:prstGeom>
          <a:noFill/>
          <a:extLst/>
        </p:spPr>
      </p:pic>
    </p:spTree>
    <p:extLst>
      <p:ext uri="{BB962C8B-B14F-4D97-AF65-F5344CB8AC3E}">
        <p14:creationId xmlns:p14="http://schemas.microsoft.com/office/powerpoint/2010/main" val="218637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85975" y="2175939"/>
            <a:ext cx="1088439" cy="553998"/>
          </a:xfrm>
          <a:prstGeom prst="rect">
            <a:avLst/>
          </a:prstGeom>
          <a:noFill/>
        </p:spPr>
        <p:txBody>
          <a:bodyPr vert="horz" wrap="none" lIns="0" tIns="0" rIns="0" bIns="0" rtlCol="0">
            <a:spAutoFit/>
          </a:bodyPr>
          <a:lstStyle/>
          <a:p>
            <a:pPr defTabSz="609570"/>
            <a:r>
              <a:rPr lang="en-US" sz="1200" b="1" dirty="0">
                <a:solidFill>
                  <a:srgbClr val="003C71"/>
                </a:solidFill>
                <a:latin typeface="Intel Clear"/>
              </a:rPr>
              <a:t>Non-optimized</a:t>
            </a:r>
          </a:p>
          <a:p>
            <a:pPr defTabSz="609570"/>
            <a:r>
              <a:rPr lang="en-US" sz="1200" b="1" dirty="0">
                <a:solidFill>
                  <a:srgbClr val="003C71"/>
                </a:solidFill>
                <a:latin typeface="Intel Clear"/>
              </a:rPr>
              <a:t>Code</a:t>
            </a:r>
          </a:p>
          <a:p>
            <a:pPr defTabSz="609570"/>
            <a:r>
              <a:rPr lang="en-US" sz="1200" b="1" dirty="0">
                <a:solidFill>
                  <a:srgbClr val="003C71"/>
                </a:solidFill>
                <a:latin typeface="Intel Clear"/>
              </a:rPr>
              <a:t>Input</a:t>
            </a:r>
          </a:p>
        </p:txBody>
      </p:sp>
      <p:sp>
        <p:nvSpPr>
          <p:cNvPr id="7" name="Rectangle 6"/>
          <p:cNvSpPr/>
          <p:nvPr/>
        </p:nvSpPr>
        <p:spPr>
          <a:xfrm>
            <a:off x="3272666" y="3571242"/>
            <a:ext cx="5099028" cy="2096917"/>
          </a:xfrm>
          <a:prstGeom prst="rect">
            <a:avLst/>
          </a:prstGeom>
          <a:solidFill>
            <a:schemeClr val="bg2"/>
          </a:solidFill>
          <a:ln w="127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09555"/>
            <a:endParaRPr lang="en-US" sz="1333" b="1" dirty="0">
              <a:solidFill>
                <a:srgbClr val="003C71"/>
              </a:solidFill>
              <a:latin typeface="Intel Clear"/>
            </a:endParaRPr>
          </a:p>
        </p:txBody>
      </p:sp>
      <p:sp>
        <p:nvSpPr>
          <p:cNvPr id="3" name="Slide Number Placeholder 2"/>
          <p:cNvSpPr>
            <a:spLocks noGrp="1"/>
          </p:cNvSpPr>
          <p:nvPr>
            <p:ph type="sldNum" sz="quarter" idx="12"/>
          </p:nvPr>
        </p:nvSpPr>
        <p:spPr>
          <a:xfrm>
            <a:off x="11627909" y="6413490"/>
            <a:ext cx="380027" cy="365125"/>
          </a:xfrm>
        </p:spPr>
        <p:txBody>
          <a:bodyPr/>
          <a:lstStyle/>
          <a:p>
            <a:pPr defTabSz="609585"/>
            <a:fld id="{EE2556C5-CE8C-6547-B838-EA80C61A4AF7}" type="slidenum">
              <a:rPr lang="en-US">
                <a:solidFill>
                  <a:prstClr val="white"/>
                </a:solidFill>
                <a:latin typeface="Intel Clear"/>
              </a:rPr>
              <a:pPr defTabSz="609585"/>
              <a:t>11</a:t>
            </a:fld>
            <a:endParaRPr lang="en-US" dirty="0">
              <a:solidFill>
                <a:prstClr val="white"/>
              </a:solidFill>
              <a:latin typeface="Intel Clear"/>
            </a:endParaRPr>
          </a:p>
        </p:txBody>
      </p:sp>
      <p:sp>
        <p:nvSpPr>
          <p:cNvPr id="4" name="Rectangle 3"/>
          <p:cNvSpPr/>
          <p:nvPr/>
        </p:nvSpPr>
        <p:spPr>
          <a:xfrm>
            <a:off x="8486311" y="3575815"/>
            <a:ext cx="2049460" cy="2092344"/>
          </a:xfrm>
          <a:prstGeom prst="rect">
            <a:avLst/>
          </a:prstGeom>
          <a:solidFill>
            <a:schemeClr val="bg1">
              <a:lumMod val="85000"/>
            </a:schemeClr>
          </a:solidFill>
          <a:ln w="127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defTabSz="609555"/>
            <a:r>
              <a:rPr lang="en-US" sz="1333" b="1" dirty="0">
                <a:solidFill>
                  <a:srgbClr val="003C71"/>
                </a:solidFill>
                <a:latin typeface="Intel Clear"/>
              </a:rPr>
              <a:t>Intel® System Studio</a:t>
            </a:r>
          </a:p>
          <a:p>
            <a:pPr algn="ctr" defTabSz="609555"/>
            <a:r>
              <a:rPr lang="en-US" sz="1200" dirty="0">
                <a:solidFill>
                  <a:srgbClr val="003C71"/>
                </a:solidFill>
                <a:latin typeface="Intel Clear"/>
              </a:rPr>
              <a:t>(code optimization)</a:t>
            </a:r>
          </a:p>
        </p:txBody>
      </p:sp>
      <p:sp>
        <p:nvSpPr>
          <p:cNvPr id="5" name="Rectangle 4"/>
          <p:cNvSpPr/>
          <p:nvPr/>
        </p:nvSpPr>
        <p:spPr>
          <a:xfrm>
            <a:off x="1448433" y="1646417"/>
            <a:ext cx="9420403" cy="1457359"/>
          </a:xfrm>
          <a:prstGeom prst="rect">
            <a:avLst/>
          </a:prstGeom>
          <a:solidFill>
            <a:schemeClr val="bg1">
              <a:lumMod val="95000"/>
            </a:schemeClr>
          </a:solidFill>
          <a:ln w="9525">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defTabSz="609555"/>
            <a:r>
              <a:rPr lang="en-US" sz="1600" b="1">
                <a:solidFill>
                  <a:srgbClr val="003C71"/>
                </a:solidFill>
                <a:latin typeface="Intel Clear"/>
              </a:rPr>
              <a:t>Computer Vision </a:t>
            </a:r>
            <a:r>
              <a:rPr lang="en-US" sz="1600" b="1" dirty="0">
                <a:solidFill>
                  <a:srgbClr val="003C71"/>
                </a:solidFill>
                <a:latin typeface="Intel Clear"/>
              </a:rPr>
              <a:t>Processing Optimization Steps</a:t>
            </a:r>
          </a:p>
        </p:txBody>
      </p:sp>
      <p:sp>
        <p:nvSpPr>
          <p:cNvPr id="6" name="Rectangle 5"/>
          <p:cNvSpPr/>
          <p:nvPr/>
        </p:nvSpPr>
        <p:spPr>
          <a:xfrm>
            <a:off x="1549737" y="2145142"/>
            <a:ext cx="1975104" cy="492716"/>
          </a:xfrm>
          <a:prstGeom prst="rect">
            <a:avLst/>
          </a:prstGeom>
          <a:solidFill>
            <a:schemeClr val="tx2"/>
          </a:solidFill>
          <a:ln w="127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defTabSz="609555">
              <a:spcBef>
                <a:spcPts val="4000"/>
              </a:spcBef>
            </a:pPr>
            <a:r>
              <a:rPr lang="en-US" sz="1333" b="1" dirty="0">
                <a:solidFill>
                  <a:prstClr val="white"/>
                </a:solidFill>
                <a:latin typeface="Intel Clear"/>
              </a:rPr>
              <a:t>Intel® Media SDK</a:t>
            </a:r>
          </a:p>
        </p:txBody>
      </p:sp>
      <p:cxnSp>
        <p:nvCxnSpPr>
          <p:cNvPr id="8" name="Straight Connector 7"/>
          <p:cNvCxnSpPr/>
          <p:nvPr/>
        </p:nvCxnSpPr>
        <p:spPr>
          <a:xfrm flipV="1">
            <a:off x="3280739" y="4910950"/>
            <a:ext cx="7746175" cy="55549"/>
          </a:xfrm>
          <a:prstGeom prst="line">
            <a:avLst/>
          </a:prstGeom>
          <a:ln>
            <a:solidFill>
              <a:schemeClr val="tx2"/>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807197" y="2471208"/>
            <a:ext cx="401328" cy="0"/>
          </a:xfrm>
          <a:prstGeom prst="straightConnector1">
            <a:avLst/>
          </a:prstGeom>
          <a:ln w="381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0868836" y="2441100"/>
            <a:ext cx="401328" cy="0"/>
          </a:xfrm>
          <a:prstGeom prst="straightConnector1">
            <a:avLst/>
          </a:prstGeom>
          <a:ln w="381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1256717" y="2090064"/>
            <a:ext cx="823496" cy="492443"/>
          </a:xfrm>
          <a:prstGeom prst="rect">
            <a:avLst/>
          </a:prstGeom>
          <a:noFill/>
        </p:spPr>
        <p:txBody>
          <a:bodyPr vert="horz" wrap="square" lIns="0" tIns="0" rIns="0" bIns="0" rtlCol="0">
            <a:noAutofit/>
          </a:bodyPr>
          <a:lstStyle/>
          <a:p>
            <a:pPr defTabSz="609570"/>
            <a:r>
              <a:rPr lang="en-US" sz="1200" b="1" dirty="0">
                <a:solidFill>
                  <a:srgbClr val="003C71"/>
                </a:solidFill>
                <a:latin typeface="Intel Clear"/>
              </a:rPr>
              <a:t>Intel -Optimized</a:t>
            </a:r>
          </a:p>
          <a:p>
            <a:pPr defTabSz="609570"/>
            <a:r>
              <a:rPr lang="en-US" sz="1200" b="1">
                <a:solidFill>
                  <a:srgbClr val="003C71"/>
                </a:solidFill>
                <a:latin typeface="Intel Clear"/>
              </a:rPr>
              <a:t>Computer Vision </a:t>
            </a:r>
            <a:r>
              <a:rPr lang="en-US" sz="1200" b="1" dirty="0">
                <a:solidFill>
                  <a:srgbClr val="003C71"/>
                </a:solidFill>
                <a:latin typeface="Intel Clear"/>
              </a:rPr>
              <a:t>Code</a:t>
            </a:r>
          </a:p>
        </p:txBody>
      </p:sp>
      <p:cxnSp>
        <p:nvCxnSpPr>
          <p:cNvPr id="13" name="Straight Arrow Connector 12"/>
          <p:cNvCxnSpPr/>
          <p:nvPr/>
        </p:nvCxnSpPr>
        <p:spPr>
          <a:xfrm>
            <a:off x="4776896" y="3117575"/>
            <a:ext cx="3693" cy="451104"/>
          </a:xfrm>
          <a:prstGeom prst="straightConnector1">
            <a:avLst/>
          </a:prstGeom>
          <a:ln w="38100">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301817" y="4012328"/>
            <a:ext cx="1487780" cy="820481"/>
          </a:xfrm>
          <a:prstGeom prst="rect">
            <a:avLst/>
          </a:prstGeom>
          <a:noFill/>
        </p:spPr>
        <p:txBody>
          <a:bodyPr vert="horz" wrap="square" lIns="0" tIns="0" rIns="0" bIns="0" rtlCol="0">
            <a:spAutoFit/>
          </a:bodyPr>
          <a:lstStyle/>
          <a:p>
            <a:pPr defTabSz="609570"/>
            <a:r>
              <a:rPr lang="en-US" sz="1333" b="1" dirty="0">
                <a:solidFill>
                  <a:srgbClr val="003C71"/>
                </a:solidFill>
                <a:latin typeface="Intel Clear"/>
              </a:rPr>
              <a:t>Pre-trained Optimized </a:t>
            </a:r>
            <a:br>
              <a:rPr lang="en-US" sz="1333" b="1" dirty="0">
                <a:solidFill>
                  <a:srgbClr val="003C71"/>
                </a:solidFill>
                <a:latin typeface="Intel Clear"/>
              </a:rPr>
            </a:br>
            <a:r>
              <a:rPr lang="en-US" sz="1333" b="1" dirty="0">
                <a:solidFill>
                  <a:srgbClr val="003C71"/>
                </a:solidFill>
                <a:latin typeface="Intel Clear"/>
              </a:rPr>
              <a:t>Deep Learning Models</a:t>
            </a:r>
          </a:p>
        </p:txBody>
      </p:sp>
      <p:sp>
        <p:nvSpPr>
          <p:cNvPr id="16" name="TextBox 15"/>
          <p:cNvSpPr txBox="1"/>
          <p:nvPr/>
        </p:nvSpPr>
        <p:spPr>
          <a:xfrm>
            <a:off x="11141407" y="4605277"/>
            <a:ext cx="924933" cy="820481"/>
          </a:xfrm>
          <a:prstGeom prst="rect">
            <a:avLst/>
          </a:prstGeom>
          <a:noFill/>
        </p:spPr>
        <p:txBody>
          <a:bodyPr vert="horz" wrap="none" lIns="0" tIns="0" rIns="0" bIns="0" rtlCol="0">
            <a:spAutoFit/>
          </a:bodyPr>
          <a:lstStyle/>
          <a:p>
            <a:pPr defTabSz="609570"/>
            <a:r>
              <a:rPr lang="en-US" sz="1333" b="1" dirty="0">
                <a:solidFill>
                  <a:srgbClr val="003C71"/>
                </a:solidFill>
                <a:latin typeface="Intel Clear"/>
              </a:rPr>
              <a:t>Intel</a:t>
            </a:r>
            <a:br>
              <a:rPr lang="en-US" sz="1333" b="1" dirty="0">
                <a:solidFill>
                  <a:srgbClr val="003C71"/>
                </a:solidFill>
                <a:latin typeface="Intel Clear"/>
              </a:rPr>
            </a:br>
            <a:r>
              <a:rPr lang="en-US" sz="1333" b="1" dirty="0">
                <a:solidFill>
                  <a:srgbClr val="003C71"/>
                </a:solidFill>
                <a:latin typeface="Intel Clear"/>
              </a:rPr>
              <a:t>Hardware</a:t>
            </a:r>
            <a:br>
              <a:rPr lang="en-US" sz="1333" b="1" dirty="0">
                <a:solidFill>
                  <a:srgbClr val="003C71"/>
                </a:solidFill>
                <a:latin typeface="Intel Clear"/>
              </a:rPr>
            </a:br>
            <a:r>
              <a:rPr lang="en-US" sz="1333" b="1" dirty="0">
                <a:solidFill>
                  <a:srgbClr val="003C71"/>
                </a:solidFill>
                <a:latin typeface="Intel Clear"/>
              </a:rPr>
              <a:t>Abstraction</a:t>
            </a:r>
          </a:p>
          <a:p>
            <a:pPr defTabSz="609570"/>
            <a:r>
              <a:rPr lang="en-US" sz="1333" b="1" dirty="0">
                <a:solidFill>
                  <a:srgbClr val="003C71"/>
                </a:solidFill>
                <a:latin typeface="Intel Clear"/>
              </a:rPr>
              <a:t>Layer</a:t>
            </a:r>
          </a:p>
        </p:txBody>
      </p:sp>
      <p:sp>
        <p:nvSpPr>
          <p:cNvPr id="17" name="Rectangle 16"/>
          <p:cNvSpPr/>
          <p:nvPr/>
        </p:nvSpPr>
        <p:spPr>
          <a:xfrm>
            <a:off x="4013524" y="2153275"/>
            <a:ext cx="1968376" cy="492716"/>
          </a:xfrm>
          <a:prstGeom prst="rect">
            <a:avLst/>
          </a:prstGeom>
          <a:solidFill>
            <a:schemeClr val="accent2">
              <a:lumMod val="20000"/>
              <a:lumOff val="80000"/>
            </a:schemeClr>
          </a:solidFill>
          <a:ln w="127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defTabSz="609555">
              <a:lnSpc>
                <a:spcPts val="1200"/>
              </a:lnSpc>
            </a:pPr>
            <a:r>
              <a:rPr lang="en-US" sz="1200" b="1" dirty="0">
                <a:solidFill>
                  <a:srgbClr val="003C71"/>
                </a:solidFill>
                <a:latin typeface="Intel Clear"/>
              </a:rPr>
              <a:t>Additional Deep Learning Algorithms</a:t>
            </a:r>
          </a:p>
          <a:p>
            <a:pPr algn="ctr" defTabSz="609555">
              <a:lnSpc>
                <a:spcPts val="1200"/>
              </a:lnSpc>
            </a:pPr>
            <a:r>
              <a:rPr lang="en-US" sz="933" b="1" dirty="0">
                <a:solidFill>
                  <a:srgbClr val="003C71"/>
                </a:solidFill>
                <a:latin typeface="Intel Clear"/>
              </a:rPr>
              <a:t>DL-Based Modules</a:t>
            </a:r>
            <a:endParaRPr lang="en-US" sz="1333" b="1" dirty="0">
              <a:solidFill>
                <a:srgbClr val="003C71"/>
              </a:solidFill>
              <a:latin typeface="Intel Clear"/>
            </a:endParaRPr>
          </a:p>
        </p:txBody>
      </p:sp>
      <p:sp>
        <p:nvSpPr>
          <p:cNvPr id="18" name="Rectangle 17"/>
          <p:cNvSpPr/>
          <p:nvPr/>
        </p:nvSpPr>
        <p:spPr>
          <a:xfrm>
            <a:off x="3811463" y="2511341"/>
            <a:ext cx="2114536" cy="407547"/>
          </a:xfrm>
          <a:prstGeom prst="rect">
            <a:avLst/>
          </a:prstGeom>
          <a:solidFill>
            <a:schemeClr val="accent2">
              <a:lumMod val="20000"/>
              <a:lumOff val="80000"/>
            </a:schemeClr>
          </a:solidFill>
          <a:ln w="127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defTabSz="609555">
              <a:lnSpc>
                <a:spcPts val="1200"/>
              </a:lnSpc>
            </a:pPr>
            <a:r>
              <a:rPr lang="en-US" sz="1200" b="1" dirty="0">
                <a:solidFill>
                  <a:srgbClr val="003C71"/>
                </a:solidFill>
                <a:latin typeface="Intel Clear"/>
              </a:rPr>
              <a:t>Object Segmentation</a:t>
            </a:r>
          </a:p>
          <a:p>
            <a:pPr algn="ctr" defTabSz="609555">
              <a:lnSpc>
                <a:spcPts val="1200"/>
              </a:lnSpc>
            </a:pPr>
            <a:r>
              <a:rPr lang="en-US" sz="1200" dirty="0">
                <a:solidFill>
                  <a:srgbClr val="003C71"/>
                </a:solidFill>
                <a:latin typeface="Intel Clear"/>
              </a:rPr>
              <a:t>Deep Learning-Based Modules</a:t>
            </a:r>
          </a:p>
        </p:txBody>
      </p:sp>
      <p:sp>
        <p:nvSpPr>
          <p:cNvPr id="19" name="Rectangle 18"/>
          <p:cNvSpPr/>
          <p:nvPr/>
        </p:nvSpPr>
        <p:spPr>
          <a:xfrm>
            <a:off x="6403740" y="2150677"/>
            <a:ext cx="1968376" cy="492716"/>
          </a:xfrm>
          <a:prstGeom prst="rect">
            <a:avLst/>
          </a:prstGeom>
          <a:solidFill>
            <a:srgbClr val="FFFF99"/>
          </a:solidFill>
          <a:ln w="127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defTabSz="609555">
              <a:lnSpc>
                <a:spcPts val="1200"/>
              </a:lnSpc>
            </a:pPr>
            <a:r>
              <a:rPr lang="en-US" sz="1200" b="1" dirty="0">
                <a:solidFill>
                  <a:srgbClr val="003C71"/>
                </a:solidFill>
                <a:latin typeface="Intel Clear"/>
              </a:rPr>
              <a:t>Additional Non-Deep Learning Algorithms</a:t>
            </a:r>
          </a:p>
          <a:p>
            <a:pPr algn="ctr" defTabSz="609555">
              <a:lnSpc>
                <a:spcPts val="1200"/>
              </a:lnSpc>
            </a:pPr>
            <a:r>
              <a:rPr lang="en-US" sz="933" b="1" dirty="0">
                <a:solidFill>
                  <a:srgbClr val="003C71"/>
                </a:solidFill>
                <a:latin typeface="Intel Clear"/>
              </a:rPr>
              <a:t>Non-DL-Based Modules</a:t>
            </a:r>
            <a:endParaRPr lang="en-US" sz="1333" b="1" dirty="0">
              <a:solidFill>
                <a:srgbClr val="003C71"/>
              </a:solidFill>
              <a:latin typeface="Intel Clear"/>
            </a:endParaRPr>
          </a:p>
        </p:txBody>
      </p:sp>
      <p:sp>
        <p:nvSpPr>
          <p:cNvPr id="20" name="Rectangle 19"/>
          <p:cNvSpPr/>
          <p:nvPr/>
        </p:nvSpPr>
        <p:spPr>
          <a:xfrm>
            <a:off x="6189028" y="2516634"/>
            <a:ext cx="2084299" cy="495049"/>
          </a:xfrm>
          <a:prstGeom prst="rect">
            <a:avLst/>
          </a:prstGeom>
          <a:solidFill>
            <a:srgbClr val="FFFF99"/>
          </a:solidFill>
          <a:ln w="127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defTabSz="609555">
              <a:lnSpc>
                <a:spcPts val="1200"/>
              </a:lnSpc>
            </a:pPr>
            <a:r>
              <a:rPr lang="en-US" sz="1200" b="1" dirty="0">
                <a:solidFill>
                  <a:srgbClr val="003C71"/>
                </a:solidFill>
                <a:latin typeface="Intel Clear"/>
              </a:rPr>
              <a:t>Feature Extraction</a:t>
            </a:r>
          </a:p>
          <a:p>
            <a:pPr algn="ctr" defTabSz="609555">
              <a:lnSpc>
                <a:spcPts val="1200"/>
              </a:lnSpc>
            </a:pPr>
            <a:r>
              <a:rPr lang="en-US" sz="1200" b="1" dirty="0">
                <a:solidFill>
                  <a:srgbClr val="003C71"/>
                </a:solidFill>
                <a:latin typeface="Intel Clear"/>
              </a:rPr>
              <a:t>Library</a:t>
            </a:r>
            <a:r>
              <a:rPr lang="en-US" sz="1200" dirty="0">
                <a:solidFill>
                  <a:srgbClr val="003C71"/>
                </a:solidFill>
                <a:latin typeface="Intel Clear"/>
              </a:rPr>
              <a:t> (Non-Deep Learning) Based Modules</a:t>
            </a:r>
          </a:p>
        </p:txBody>
      </p:sp>
      <p:sp>
        <p:nvSpPr>
          <p:cNvPr id="21" name="TextBox 20"/>
          <p:cNvSpPr txBox="1"/>
          <p:nvPr/>
        </p:nvSpPr>
        <p:spPr>
          <a:xfrm>
            <a:off x="4118594" y="4378189"/>
            <a:ext cx="1187279" cy="205121"/>
          </a:xfrm>
          <a:prstGeom prst="rect">
            <a:avLst/>
          </a:prstGeom>
          <a:noFill/>
        </p:spPr>
        <p:txBody>
          <a:bodyPr vert="horz" wrap="square" lIns="0" tIns="0" rIns="0" bIns="0" rtlCol="0">
            <a:spAutoFit/>
          </a:bodyPr>
          <a:lstStyle/>
          <a:p>
            <a:pPr algn="ctr" defTabSz="609570"/>
            <a:r>
              <a:rPr lang="en-US" sz="1333" b="1" dirty="0">
                <a:solidFill>
                  <a:srgbClr val="003C71"/>
                </a:solidFill>
                <a:latin typeface="Intel Clear"/>
              </a:rPr>
              <a:t>API Solution</a:t>
            </a:r>
          </a:p>
        </p:txBody>
      </p:sp>
      <p:sp>
        <p:nvSpPr>
          <p:cNvPr id="22" name="TextBox 21"/>
          <p:cNvSpPr txBox="1"/>
          <p:nvPr/>
        </p:nvSpPr>
        <p:spPr>
          <a:xfrm>
            <a:off x="6490353" y="4308715"/>
            <a:ext cx="1187279" cy="205121"/>
          </a:xfrm>
          <a:prstGeom prst="rect">
            <a:avLst/>
          </a:prstGeom>
          <a:noFill/>
        </p:spPr>
        <p:txBody>
          <a:bodyPr vert="horz" wrap="square" lIns="0" tIns="0" rIns="0" bIns="0" rtlCol="0">
            <a:spAutoFit/>
          </a:bodyPr>
          <a:lstStyle/>
          <a:p>
            <a:pPr algn="ctr" defTabSz="609570"/>
            <a:r>
              <a:rPr lang="en-US" sz="1333" b="1" dirty="0">
                <a:solidFill>
                  <a:srgbClr val="003C71"/>
                </a:solidFill>
                <a:latin typeface="Intel Clear"/>
              </a:rPr>
              <a:t>API Solution</a:t>
            </a:r>
          </a:p>
        </p:txBody>
      </p:sp>
      <p:sp>
        <p:nvSpPr>
          <p:cNvPr id="23" name="TextBox 22"/>
          <p:cNvSpPr txBox="1"/>
          <p:nvPr/>
        </p:nvSpPr>
        <p:spPr>
          <a:xfrm>
            <a:off x="8569993" y="4365387"/>
            <a:ext cx="1854433" cy="205121"/>
          </a:xfrm>
          <a:prstGeom prst="rect">
            <a:avLst/>
          </a:prstGeom>
          <a:noFill/>
        </p:spPr>
        <p:txBody>
          <a:bodyPr vert="horz" wrap="square" lIns="0" tIns="0" rIns="0" bIns="0" rtlCol="0">
            <a:spAutoFit/>
          </a:bodyPr>
          <a:lstStyle/>
          <a:p>
            <a:pPr algn="ctr" defTabSz="609570"/>
            <a:r>
              <a:rPr lang="en-US" sz="1333" b="1" dirty="0">
                <a:solidFill>
                  <a:srgbClr val="003C71"/>
                </a:solidFill>
                <a:latin typeface="Intel Clear"/>
              </a:rPr>
              <a:t>Direct Coding Solution</a:t>
            </a:r>
          </a:p>
        </p:txBody>
      </p:sp>
      <p:cxnSp>
        <p:nvCxnSpPr>
          <p:cNvPr id="24" name="Straight Arrow Connector 23"/>
          <p:cNvCxnSpPr/>
          <p:nvPr/>
        </p:nvCxnSpPr>
        <p:spPr>
          <a:xfrm rot="5400000" flipH="1">
            <a:off x="5930328" y="4611445"/>
            <a:ext cx="3083" cy="406440"/>
          </a:xfrm>
          <a:prstGeom prst="straightConnector1">
            <a:avLst/>
          </a:prstGeom>
          <a:ln w="38100">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3793684" y="4579473"/>
            <a:ext cx="1847893" cy="507184"/>
          </a:xfrm>
          <a:prstGeom prst="rect">
            <a:avLst/>
          </a:prstGeom>
          <a:solidFill>
            <a:schemeClr val="accent2">
              <a:lumMod val="20000"/>
              <a:lumOff val="80000"/>
            </a:schemeClr>
          </a:solidFill>
          <a:ln w="127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09555"/>
            <a:r>
              <a:rPr lang="en-US" sz="1333" b="1" dirty="0">
                <a:solidFill>
                  <a:srgbClr val="003C71"/>
                </a:solidFill>
                <a:latin typeface="Intel Clear"/>
              </a:rPr>
              <a:t>Deep Learning Deployment Toolkit</a:t>
            </a:r>
          </a:p>
        </p:txBody>
      </p:sp>
      <p:sp>
        <p:nvSpPr>
          <p:cNvPr id="26" name="Rectangle 25"/>
          <p:cNvSpPr/>
          <p:nvPr/>
        </p:nvSpPr>
        <p:spPr>
          <a:xfrm>
            <a:off x="6211136" y="4523226"/>
            <a:ext cx="1847891" cy="352521"/>
          </a:xfrm>
          <a:prstGeom prst="rect">
            <a:avLst/>
          </a:prstGeom>
          <a:solidFill>
            <a:srgbClr val="FFFF99"/>
          </a:solidFill>
          <a:ln w="127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9555">
              <a:lnSpc>
                <a:spcPts val="1333"/>
              </a:lnSpc>
            </a:pPr>
            <a:r>
              <a:rPr lang="en-US" sz="1333" b="1">
                <a:solidFill>
                  <a:srgbClr val="003C71"/>
                </a:solidFill>
                <a:latin typeface="Intel Clear"/>
              </a:rPr>
              <a:t>Computer Vision </a:t>
            </a:r>
            <a:r>
              <a:rPr lang="en-US" sz="1333" b="1" dirty="0">
                <a:solidFill>
                  <a:srgbClr val="003C71"/>
                </a:solidFill>
                <a:latin typeface="Intel Clear"/>
              </a:rPr>
              <a:t>Libraries</a:t>
            </a:r>
          </a:p>
        </p:txBody>
      </p:sp>
      <p:sp>
        <p:nvSpPr>
          <p:cNvPr id="38" name="Rectangle 37"/>
          <p:cNvSpPr/>
          <p:nvPr/>
        </p:nvSpPr>
        <p:spPr>
          <a:xfrm>
            <a:off x="8573263" y="4561395"/>
            <a:ext cx="1847891" cy="296271"/>
          </a:xfrm>
          <a:prstGeom prst="rect">
            <a:avLst/>
          </a:prstGeom>
          <a:solidFill>
            <a:schemeClr val="accent1">
              <a:lumMod val="60000"/>
              <a:lumOff val="40000"/>
            </a:schemeClr>
          </a:solidFill>
          <a:ln w="127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09555"/>
            <a:r>
              <a:rPr lang="en-US" sz="1333" b="1" dirty="0">
                <a:solidFill>
                  <a:srgbClr val="003C71"/>
                </a:solidFill>
                <a:latin typeface="Intel Clear"/>
              </a:rPr>
              <a:t>Custom Code</a:t>
            </a:r>
          </a:p>
        </p:txBody>
      </p:sp>
      <p:sp>
        <p:nvSpPr>
          <p:cNvPr id="39" name="Rectangle 38"/>
          <p:cNvSpPr/>
          <p:nvPr/>
        </p:nvSpPr>
        <p:spPr>
          <a:xfrm>
            <a:off x="8576801" y="4873729"/>
            <a:ext cx="1313015" cy="191231"/>
          </a:xfrm>
          <a:prstGeom prst="rect">
            <a:avLst/>
          </a:prstGeom>
          <a:solidFill>
            <a:schemeClr val="accent1">
              <a:lumMod val="60000"/>
              <a:lumOff val="40000"/>
            </a:schemeClr>
          </a:solidFill>
          <a:ln w="127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09555"/>
            <a:r>
              <a:rPr lang="en-US" sz="1333" dirty="0">
                <a:solidFill>
                  <a:srgbClr val="003C71"/>
                </a:solidFill>
                <a:latin typeface="Intel Clear"/>
              </a:rPr>
              <a:t>OpenCL™</a:t>
            </a:r>
          </a:p>
        </p:txBody>
      </p:sp>
      <p:sp>
        <p:nvSpPr>
          <p:cNvPr id="40" name="Rectangle 39"/>
          <p:cNvSpPr/>
          <p:nvPr/>
        </p:nvSpPr>
        <p:spPr>
          <a:xfrm>
            <a:off x="9889815" y="4873729"/>
            <a:ext cx="531339" cy="189396"/>
          </a:xfrm>
          <a:prstGeom prst="rect">
            <a:avLst/>
          </a:prstGeom>
          <a:solidFill>
            <a:schemeClr val="accent1">
              <a:lumMod val="60000"/>
              <a:lumOff val="40000"/>
            </a:schemeClr>
          </a:solidFill>
          <a:ln w="127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09555"/>
            <a:r>
              <a:rPr lang="en-US" sz="1333" dirty="0">
                <a:solidFill>
                  <a:srgbClr val="003C71"/>
                </a:solidFill>
                <a:latin typeface="Intel Clear"/>
              </a:rPr>
              <a:t>C/C++</a:t>
            </a:r>
          </a:p>
        </p:txBody>
      </p:sp>
      <p:sp>
        <p:nvSpPr>
          <p:cNvPr id="51" name="Rectangle 50"/>
          <p:cNvSpPr/>
          <p:nvPr/>
        </p:nvSpPr>
        <p:spPr>
          <a:xfrm>
            <a:off x="8818771" y="2144441"/>
            <a:ext cx="1968376" cy="492716"/>
          </a:xfrm>
          <a:prstGeom prst="rect">
            <a:avLst/>
          </a:prstGeom>
          <a:solidFill>
            <a:schemeClr val="accent1">
              <a:lumMod val="60000"/>
              <a:lumOff val="40000"/>
            </a:schemeClr>
          </a:solidFill>
          <a:ln w="127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defTabSz="609555">
              <a:lnSpc>
                <a:spcPts val="1200"/>
              </a:lnSpc>
            </a:pPr>
            <a:r>
              <a:rPr lang="en-US" sz="1200" b="1" dirty="0">
                <a:solidFill>
                  <a:srgbClr val="003C71"/>
                </a:solidFill>
                <a:latin typeface="Intel Clear"/>
              </a:rPr>
              <a:t>Additional Custom Algorithms</a:t>
            </a:r>
          </a:p>
          <a:p>
            <a:pPr algn="ctr" defTabSz="609555">
              <a:lnSpc>
                <a:spcPts val="1200"/>
              </a:lnSpc>
            </a:pPr>
            <a:r>
              <a:rPr lang="en-US" sz="933" b="1" dirty="0">
                <a:solidFill>
                  <a:srgbClr val="003C71"/>
                </a:solidFill>
                <a:latin typeface="Intel Clear"/>
              </a:rPr>
              <a:t>Non-DL-Based Modules</a:t>
            </a:r>
            <a:endParaRPr lang="en-US" sz="1333" b="1" dirty="0">
              <a:solidFill>
                <a:srgbClr val="003C71"/>
              </a:solidFill>
              <a:latin typeface="Intel Clear"/>
            </a:endParaRPr>
          </a:p>
        </p:txBody>
      </p:sp>
      <p:sp>
        <p:nvSpPr>
          <p:cNvPr id="52" name="Rectangle 51"/>
          <p:cNvSpPr/>
          <p:nvPr/>
        </p:nvSpPr>
        <p:spPr>
          <a:xfrm>
            <a:off x="8586893" y="2516895"/>
            <a:ext cx="1968376" cy="394412"/>
          </a:xfrm>
          <a:prstGeom prst="rect">
            <a:avLst/>
          </a:prstGeom>
          <a:solidFill>
            <a:schemeClr val="accent1">
              <a:lumMod val="60000"/>
              <a:lumOff val="40000"/>
            </a:schemeClr>
          </a:solidFill>
          <a:ln w="127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defTabSz="609555">
              <a:lnSpc>
                <a:spcPts val="1200"/>
              </a:lnSpc>
            </a:pPr>
            <a:r>
              <a:rPr lang="en-US" sz="1200" b="1" dirty="0">
                <a:solidFill>
                  <a:srgbClr val="003C71"/>
                </a:solidFill>
                <a:latin typeface="Intel Clear"/>
              </a:rPr>
              <a:t>Image Enhancement</a:t>
            </a:r>
          </a:p>
          <a:p>
            <a:pPr algn="ctr" defTabSz="609555">
              <a:lnSpc>
                <a:spcPts val="1200"/>
              </a:lnSpc>
            </a:pPr>
            <a:r>
              <a:rPr lang="en-US" sz="1200" dirty="0">
                <a:solidFill>
                  <a:srgbClr val="003C71"/>
                </a:solidFill>
                <a:latin typeface="Intel Clear"/>
              </a:rPr>
              <a:t>Custom Code Modules</a:t>
            </a:r>
          </a:p>
        </p:txBody>
      </p:sp>
      <p:sp>
        <p:nvSpPr>
          <p:cNvPr id="53" name="Rectangle 52"/>
          <p:cNvSpPr/>
          <p:nvPr/>
        </p:nvSpPr>
        <p:spPr>
          <a:xfrm>
            <a:off x="1554937" y="2421979"/>
            <a:ext cx="1968376" cy="492716"/>
          </a:xfrm>
          <a:prstGeom prst="rect">
            <a:avLst/>
          </a:prstGeom>
          <a:solidFill>
            <a:schemeClr val="accent2">
              <a:lumMod val="20000"/>
              <a:lumOff val="80000"/>
            </a:schemeClr>
          </a:solidFill>
          <a:ln w="127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defTabSz="609555">
              <a:spcBef>
                <a:spcPts val="4000"/>
              </a:spcBef>
            </a:pPr>
            <a:r>
              <a:rPr lang="en-US" sz="1200" b="1" dirty="0">
                <a:solidFill>
                  <a:srgbClr val="003C71"/>
                </a:solidFill>
                <a:latin typeface="Intel Clear"/>
              </a:rPr>
              <a:t>GPU Codecs + Frame Processing</a:t>
            </a:r>
            <a:endParaRPr lang="en-US" sz="1333" b="1" dirty="0">
              <a:solidFill>
                <a:srgbClr val="003C71"/>
              </a:solidFill>
              <a:latin typeface="Intel Clear"/>
            </a:endParaRPr>
          </a:p>
        </p:txBody>
      </p:sp>
      <p:sp>
        <p:nvSpPr>
          <p:cNvPr id="65" name="Rectangle 64"/>
          <p:cNvSpPr/>
          <p:nvPr/>
        </p:nvSpPr>
        <p:spPr>
          <a:xfrm>
            <a:off x="6215777" y="4912364"/>
            <a:ext cx="1843495" cy="189816"/>
          </a:xfrm>
          <a:prstGeom prst="rect">
            <a:avLst/>
          </a:prstGeom>
          <a:solidFill>
            <a:srgbClr val="FFFF99"/>
          </a:solidFill>
          <a:ln w="127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09555"/>
            <a:r>
              <a:rPr lang="en-US" sz="1333">
                <a:solidFill>
                  <a:srgbClr val="003C71"/>
                </a:solidFill>
                <a:latin typeface="Intel Clear"/>
              </a:rPr>
              <a:t>OpenVX</a:t>
            </a:r>
            <a:r>
              <a:rPr lang="en-US" sz="1333" dirty="0">
                <a:solidFill>
                  <a:srgbClr val="003C71"/>
                </a:solidFill>
                <a:latin typeface="Intel Clear"/>
              </a:rPr>
              <a:t>™</a:t>
            </a:r>
            <a:r>
              <a:rPr lang="en-US" sz="1333">
                <a:solidFill>
                  <a:srgbClr val="003C71"/>
                </a:solidFill>
                <a:latin typeface="Intel Clear"/>
              </a:rPr>
              <a:t>/OpenCV*</a:t>
            </a:r>
            <a:endParaRPr lang="en-US" sz="1333" dirty="0">
              <a:solidFill>
                <a:srgbClr val="003C71"/>
              </a:solidFill>
              <a:latin typeface="Intel Clear"/>
            </a:endParaRPr>
          </a:p>
        </p:txBody>
      </p:sp>
      <p:cxnSp>
        <p:nvCxnSpPr>
          <p:cNvPr id="66" name="Straight Arrow Connector 65"/>
          <p:cNvCxnSpPr/>
          <p:nvPr/>
        </p:nvCxnSpPr>
        <p:spPr>
          <a:xfrm>
            <a:off x="9506068" y="3109360"/>
            <a:ext cx="3693" cy="451104"/>
          </a:xfrm>
          <a:prstGeom prst="straightConnector1">
            <a:avLst/>
          </a:prstGeom>
          <a:ln w="38100">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7173216" y="3107929"/>
            <a:ext cx="3693" cy="451104"/>
          </a:xfrm>
          <a:prstGeom prst="straightConnector1">
            <a:avLst/>
          </a:prstGeom>
          <a:ln w="38100">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4732894" y="1040713"/>
            <a:ext cx="2437293" cy="721556"/>
          </a:xfrm>
          <a:prstGeom prst="rect">
            <a:avLst/>
          </a:prstGeom>
          <a:noFill/>
        </p:spPr>
        <p:txBody>
          <a:bodyPr vert="horz" wrap="square" lIns="0" tIns="0" rIns="0" bIns="0" rtlCol="0">
            <a:noAutofit/>
          </a:bodyPr>
          <a:lstStyle/>
          <a:p>
            <a:pPr defTabSz="609570">
              <a:lnSpc>
                <a:spcPts val="1600"/>
              </a:lnSpc>
            </a:pPr>
            <a:r>
              <a:rPr lang="en-US" sz="1467" dirty="0">
                <a:solidFill>
                  <a:srgbClr val="003C71"/>
                </a:solidFill>
                <a:latin typeface="Intel Clear"/>
              </a:rPr>
              <a:t>Optimized algorithm implementations from Intel across hardware types</a:t>
            </a:r>
          </a:p>
        </p:txBody>
      </p:sp>
      <p:sp>
        <p:nvSpPr>
          <p:cNvPr id="82" name="TextBox 81"/>
          <p:cNvSpPr txBox="1"/>
          <p:nvPr/>
        </p:nvSpPr>
        <p:spPr>
          <a:xfrm>
            <a:off x="8548632" y="1028211"/>
            <a:ext cx="2591376" cy="729675"/>
          </a:xfrm>
          <a:prstGeom prst="rect">
            <a:avLst/>
          </a:prstGeom>
          <a:noFill/>
        </p:spPr>
        <p:txBody>
          <a:bodyPr vert="horz" wrap="square" lIns="0" tIns="0" rIns="0" bIns="0" rtlCol="0">
            <a:noAutofit/>
          </a:bodyPr>
          <a:lstStyle/>
          <a:p>
            <a:pPr defTabSz="609570">
              <a:lnSpc>
                <a:spcPts val="1600"/>
              </a:lnSpc>
            </a:pPr>
            <a:r>
              <a:rPr lang="en-US" sz="1467" dirty="0">
                <a:solidFill>
                  <a:srgbClr val="003C71"/>
                </a:solidFill>
                <a:latin typeface="Intel Clear"/>
              </a:rPr>
              <a:t>Common approach </a:t>
            </a:r>
            <a:r>
              <a:rPr lang="en-US" sz="1467">
                <a:solidFill>
                  <a:srgbClr val="003C71"/>
                </a:solidFill>
                <a:latin typeface="Intel Clear"/>
              </a:rPr>
              <a:t>to develop </a:t>
            </a:r>
            <a:r>
              <a:rPr lang="en-US" sz="1467" dirty="0">
                <a:solidFill>
                  <a:srgbClr val="003C71"/>
                </a:solidFill>
                <a:latin typeface="Intel Clear"/>
              </a:rPr>
              <a:t>new algorithms across hardware types</a:t>
            </a:r>
          </a:p>
        </p:txBody>
      </p:sp>
      <p:sp>
        <p:nvSpPr>
          <p:cNvPr id="86" name="TextBox 85"/>
          <p:cNvSpPr txBox="1"/>
          <p:nvPr/>
        </p:nvSpPr>
        <p:spPr>
          <a:xfrm>
            <a:off x="834127" y="1435734"/>
            <a:ext cx="2591376" cy="316028"/>
          </a:xfrm>
          <a:prstGeom prst="rect">
            <a:avLst/>
          </a:prstGeom>
          <a:noFill/>
        </p:spPr>
        <p:txBody>
          <a:bodyPr vert="horz" wrap="square" lIns="0" tIns="0" rIns="0" bIns="0" rtlCol="0">
            <a:noAutofit/>
          </a:bodyPr>
          <a:lstStyle/>
          <a:p>
            <a:pPr algn="ctr" defTabSz="609570"/>
            <a:r>
              <a:rPr lang="en-US" sz="1467" dirty="0">
                <a:solidFill>
                  <a:srgbClr val="003C71"/>
                </a:solidFill>
                <a:latin typeface="Intel Clear"/>
              </a:rPr>
              <a:t>Access to GPU capabilities</a:t>
            </a:r>
          </a:p>
        </p:txBody>
      </p:sp>
      <p:sp>
        <p:nvSpPr>
          <p:cNvPr id="2" name="TextBox 1"/>
          <p:cNvSpPr txBox="1"/>
          <p:nvPr/>
        </p:nvSpPr>
        <p:spPr>
          <a:xfrm>
            <a:off x="4423235" y="3590161"/>
            <a:ext cx="3093099" cy="246692"/>
          </a:xfrm>
          <a:prstGeom prst="rect">
            <a:avLst/>
          </a:prstGeom>
          <a:noFill/>
        </p:spPr>
        <p:txBody>
          <a:bodyPr vert="horz" wrap="square" lIns="0" tIns="0" rIns="0" bIns="0" rtlCol="0">
            <a:noAutofit/>
          </a:bodyPr>
          <a:lstStyle/>
          <a:p>
            <a:pPr algn="ctr" defTabSz="609585"/>
            <a:r>
              <a:rPr lang="en-US" sz="1467" b="1" dirty="0">
                <a:solidFill>
                  <a:srgbClr val="003C71"/>
                </a:solidFill>
                <a:latin typeface="Intel Clear"/>
              </a:rPr>
              <a:t>Intel® </a:t>
            </a:r>
            <a:r>
              <a:rPr lang="en-US" sz="1467" b="1">
                <a:solidFill>
                  <a:srgbClr val="003C71"/>
                </a:solidFill>
                <a:latin typeface="Intel Clear"/>
              </a:rPr>
              <a:t>Computer Vision </a:t>
            </a:r>
            <a:r>
              <a:rPr lang="en-US" sz="1467" b="1" dirty="0">
                <a:solidFill>
                  <a:srgbClr val="003C71"/>
                </a:solidFill>
                <a:latin typeface="Intel Clear"/>
              </a:rPr>
              <a:t>SDK Beta</a:t>
            </a:r>
          </a:p>
          <a:p>
            <a:pPr defTabSz="609585"/>
            <a:endParaRPr lang="en-US" sz="1467" dirty="0">
              <a:solidFill>
                <a:srgbClr val="003C71"/>
              </a:solidFill>
              <a:latin typeface="Intel Clear"/>
            </a:endParaRPr>
          </a:p>
        </p:txBody>
      </p:sp>
      <p:sp>
        <p:nvSpPr>
          <p:cNvPr id="72" name="Rectangle 71"/>
          <p:cNvSpPr/>
          <p:nvPr/>
        </p:nvSpPr>
        <p:spPr>
          <a:xfrm>
            <a:off x="3893921" y="5183447"/>
            <a:ext cx="485151"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GPU</a:t>
            </a:r>
          </a:p>
        </p:txBody>
      </p:sp>
      <p:sp>
        <p:nvSpPr>
          <p:cNvPr id="74" name="Rectangle 73"/>
          <p:cNvSpPr/>
          <p:nvPr/>
        </p:nvSpPr>
        <p:spPr>
          <a:xfrm>
            <a:off x="5078243" y="5183447"/>
            <a:ext cx="485149"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CPU</a:t>
            </a:r>
          </a:p>
        </p:txBody>
      </p:sp>
      <p:sp>
        <p:nvSpPr>
          <p:cNvPr id="75" name="Rectangle 74"/>
          <p:cNvSpPr/>
          <p:nvPr/>
        </p:nvSpPr>
        <p:spPr>
          <a:xfrm>
            <a:off x="4490319" y="5183447"/>
            <a:ext cx="485149"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FPGA</a:t>
            </a:r>
          </a:p>
        </p:txBody>
      </p:sp>
      <p:sp>
        <p:nvSpPr>
          <p:cNvPr id="76" name="Rectangle 75"/>
          <p:cNvSpPr/>
          <p:nvPr/>
        </p:nvSpPr>
        <p:spPr>
          <a:xfrm>
            <a:off x="6532867" y="5190599"/>
            <a:ext cx="485151"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GPU</a:t>
            </a:r>
          </a:p>
        </p:txBody>
      </p:sp>
      <p:sp>
        <p:nvSpPr>
          <p:cNvPr id="77" name="Rectangle 76"/>
          <p:cNvSpPr/>
          <p:nvPr/>
        </p:nvSpPr>
        <p:spPr>
          <a:xfrm>
            <a:off x="7170187" y="5190599"/>
            <a:ext cx="485149"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CPU</a:t>
            </a:r>
          </a:p>
        </p:txBody>
      </p:sp>
      <p:sp>
        <p:nvSpPr>
          <p:cNvPr id="79" name="Rectangle 78"/>
          <p:cNvSpPr/>
          <p:nvPr/>
        </p:nvSpPr>
        <p:spPr>
          <a:xfrm>
            <a:off x="8971755" y="5183447"/>
            <a:ext cx="485151"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GPU</a:t>
            </a:r>
          </a:p>
        </p:txBody>
      </p:sp>
      <p:sp>
        <p:nvSpPr>
          <p:cNvPr id="80" name="Rectangle 79"/>
          <p:cNvSpPr/>
          <p:nvPr/>
        </p:nvSpPr>
        <p:spPr>
          <a:xfrm>
            <a:off x="9609075" y="5183447"/>
            <a:ext cx="485149"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CPU</a:t>
            </a:r>
          </a:p>
        </p:txBody>
      </p:sp>
      <p:sp>
        <p:nvSpPr>
          <p:cNvPr id="48" name="Title 2"/>
          <p:cNvSpPr>
            <a:spLocks noGrp="1"/>
          </p:cNvSpPr>
          <p:nvPr>
            <p:ph type="title"/>
          </p:nvPr>
        </p:nvSpPr>
        <p:spPr>
          <a:xfrm>
            <a:off x="215591" y="188903"/>
            <a:ext cx="11864623" cy="703564"/>
          </a:xfrm>
        </p:spPr>
        <p:txBody>
          <a:bodyPr/>
          <a:lstStyle/>
          <a:p>
            <a:pPr>
              <a:lnSpc>
                <a:spcPts val="4000"/>
              </a:lnSpc>
            </a:pPr>
            <a:r>
              <a:rPr lang="en-US" sz="3467" b="1" spc="-40" dirty="0">
                <a:latin typeface="Intel Clear Light" panose="020B0404020203020204" pitchFamily="34" charset="0"/>
                <a:ea typeface="Intel Clear Light" panose="020B0404020203020204" pitchFamily="34" charset="0"/>
                <a:cs typeface="Intel Clear Light" panose="020B0404020203020204" pitchFamily="34" charset="0"/>
              </a:rPr>
              <a:t>Optimize </a:t>
            </a:r>
            <a:r>
              <a:rPr lang="en-US" sz="3467" b="1" spc="-40">
                <a:latin typeface="Intel Clear Light" panose="020B0404020203020204" pitchFamily="34" charset="0"/>
                <a:ea typeface="Intel Clear Light" panose="020B0404020203020204" pitchFamily="34" charset="0"/>
                <a:cs typeface="Intel Clear Light" panose="020B0404020203020204" pitchFamily="34" charset="0"/>
              </a:rPr>
              <a:t>Computer Vision </a:t>
            </a:r>
            <a:r>
              <a:rPr lang="en-US" sz="3467" b="1" spc="-40" dirty="0">
                <a:latin typeface="Intel Clear Light" panose="020B0404020203020204" pitchFamily="34" charset="0"/>
                <a:ea typeface="Intel Clear Light" panose="020B0404020203020204" pitchFamily="34" charset="0"/>
                <a:cs typeface="Intel Clear Light" panose="020B0404020203020204" pitchFamily="34" charset="0"/>
              </a:rPr>
              <a:t>Performance on Intel Accelerators</a:t>
            </a:r>
            <a:endParaRPr lang="en-US" sz="3467" spc="-40" dirty="0">
              <a:solidFill>
                <a:schemeClr val="accent1"/>
              </a:solidFill>
            </a:endParaRPr>
          </a:p>
        </p:txBody>
      </p:sp>
      <p:pic>
        <p:nvPicPr>
          <p:cNvPr id="49" name="Picture 2" descr="image_preview (140×17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63808" y="3889653"/>
            <a:ext cx="343093" cy="41906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358881" y="4027056"/>
            <a:ext cx="371888" cy="343144"/>
          </a:xfrm>
          <a:prstGeom prst="rect">
            <a:avLst/>
          </a:prstGeom>
        </p:spPr>
      </p:pic>
      <p:pic>
        <p:nvPicPr>
          <p:cNvPr id="54" name="Picture 53"/>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793685" y="4117511"/>
            <a:ext cx="442308" cy="153245"/>
          </a:xfrm>
          <a:prstGeom prst="rect">
            <a:avLst/>
          </a:prstGeom>
        </p:spPr>
      </p:pic>
      <p:pic>
        <p:nvPicPr>
          <p:cNvPr id="55" name="Picture 54"/>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018180" y="3994564"/>
            <a:ext cx="548589" cy="351067"/>
          </a:xfrm>
          <a:prstGeom prst="rect">
            <a:avLst/>
          </a:prstGeom>
          <a:solidFill>
            <a:schemeClr val="bg1"/>
          </a:solidFill>
        </p:spPr>
      </p:pic>
      <p:pic>
        <p:nvPicPr>
          <p:cNvPr id="56" name="Picture 55"/>
          <p:cNvPicPr>
            <a:picLocks noChangeAspect="1"/>
          </p:cNvPicPr>
          <p:nvPr/>
        </p:nvPicPr>
        <p:blipFill>
          <a:blip r:embed="rId7">
            <a:duotone>
              <a:schemeClr val="accent2">
                <a:shade val="45000"/>
                <a:satMod val="135000"/>
              </a:schemeClr>
              <a:prstClr val="white"/>
            </a:duotone>
          </a:blip>
          <a:stretch>
            <a:fillRect/>
          </a:stretch>
        </p:blipFill>
        <p:spPr>
          <a:xfrm>
            <a:off x="4273218" y="4072099"/>
            <a:ext cx="701037" cy="252373"/>
          </a:xfrm>
          <a:prstGeom prst="rect">
            <a:avLst/>
          </a:prstGeom>
        </p:spPr>
      </p:pic>
      <p:sp>
        <p:nvSpPr>
          <p:cNvPr id="57" name="Rounded Rectangle 56"/>
          <p:cNvSpPr/>
          <p:nvPr/>
        </p:nvSpPr>
        <p:spPr>
          <a:xfrm>
            <a:off x="1448434" y="5859354"/>
            <a:ext cx="9087337" cy="319653"/>
          </a:xfrm>
          <a:prstGeom prst="roundRect">
            <a:avLst/>
          </a:prstGeom>
          <a:solidFill>
            <a:schemeClr val="accent1"/>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spcBef>
                <a:spcPts val="600"/>
              </a:spcBef>
            </a:pPr>
            <a:r>
              <a:rPr lang="en-US" sz="1867" b="1">
                <a:solidFill>
                  <a:prstClr val="white"/>
                </a:solidFill>
                <a:latin typeface="Intel Clear"/>
              </a:rPr>
              <a:t>Leverage Widely-used Development </a:t>
            </a:r>
            <a:r>
              <a:rPr lang="en-US" sz="1867" b="1" dirty="0">
                <a:solidFill>
                  <a:prstClr val="white"/>
                </a:solidFill>
                <a:latin typeface="Intel Clear"/>
              </a:rPr>
              <a:t>Standards</a:t>
            </a:r>
            <a:endParaRPr lang="en-US" sz="1600" b="1" dirty="0">
              <a:solidFill>
                <a:prstClr val="white"/>
              </a:solidFill>
              <a:latin typeface="Intel Clear"/>
            </a:endParaRPr>
          </a:p>
        </p:txBody>
      </p:sp>
      <p:cxnSp>
        <p:nvCxnSpPr>
          <p:cNvPr id="34" name="Straight Arrow Connector 33"/>
          <p:cNvCxnSpPr/>
          <p:nvPr/>
        </p:nvCxnSpPr>
        <p:spPr>
          <a:xfrm>
            <a:off x="2045707" y="4713536"/>
            <a:ext cx="1226959" cy="0"/>
          </a:xfrm>
          <a:prstGeom prst="straightConnector1">
            <a:avLst/>
          </a:prstGeom>
          <a:ln w="381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880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479" y="3459679"/>
            <a:ext cx="10363200" cy="1362075"/>
          </a:xfrm>
        </p:spPr>
        <p:txBody>
          <a:bodyPr anchor="ctr" anchorCtr="0">
            <a:noAutofit/>
          </a:bodyPr>
          <a:lstStyle/>
          <a:p>
            <a:pPr>
              <a:lnSpc>
                <a:spcPct val="100000"/>
              </a:lnSpc>
              <a:spcBef>
                <a:spcPts val="800"/>
              </a:spcBef>
              <a:spcAft>
                <a:spcPts val="800"/>
              </a:spcAft>
            </a:pPr>
            <a:r>
              <a:rPr lang="en-US" sz="8000" dirty="0"/>
              <a:t>Deep Learning Deployment Toolkit from Intel</a:t>
            </a:r>
            <a:br>
              <a:rPr lang="en-US" sz="8000" dirty="0"/>
            </a:br>
            <a:br>
              <a:rPr lang="en-US" sz="5333" dirty="0"/>
            </a:br>
            <a:endParaRPr lang="en-US" sz="2133" i="1" dirty="0">
              <a:solidFill>
                <a:schemeClr val="accent6">
                  <a:alpha val="90000"/>
                </a:schemeClr>
              </a:solidFill>
              <a:latin typeface="+mj-lt"/>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62817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609585"/>
            <a:fld id="{EE2556C5-CE8C-6547-B838-EA80C61A4AF7}" type="slidenum">
              <a:rPr lang="en-US">
                <a:solidFill>
                  <a:prstClr val="white"/>
                </a:solidFill>
                <a:latin typeface="Intel Clear"/>
              </a:rPr>
              <a:pPr defTabSz="609585"/>
              <a:t>13</a:t>
            </a:fld>
            <a:endParaRPr lang="en-US" dirty="0">
              <a:solidFill>
                <a:prstClr val="white"/>
              </a:solidFill>
              <a:latin typeface="Intel Clear"/>
            </a:endParaRPr>
          </a:p>
        </p:txBody>
      </p:sp>
      <p:sp>
        <p:nvSpPr>
          <p:cNvPr id="3" name="Title 2"/>
          <p:cNvSpPr>
            <a:spLocks noGrp="1"/>
          </p:cNvSpPr>
          <p:nvPr>
            <p:ph type="title"/>
          </p:nvPr>
        </p:nvSpPr>
        <p:spPr>
          <a:xfrm>
            <a:off x="433444" y="300863"/>
            <a:ext cx="10972800" cy="918919"/>
          </a:xfrm>
        </p:spPr>
        <p:txBody>
          <a:bodyPr/>
          <a:lstStyle/>
          <a:p>
            <a:r>
              <a:rPr lang="en-US" b="1" dirty="0">
                <a:solidFill>
                  <a:srgbClr val="002060"/>
                </a:solidFill>
                <a:latin typeface="Intel Clear Light" panose="020B0404020203020204" pitchFamily="34" charset="0"/>
                <a:ea typeface="Intel Clear Light" panose="020B0404020203020204" pitchFamily="34" charset="0"/>
                <a:cs typeface="Intel Clear Light" panose="020B0404020203020204" pitchFamily="34" charset="0"/>
              </a:rPr>
              <a:t>Deep Learning Deployment Toolkit </a:t>
            </a:r>
            <a:br>
              <a:rPr lang="en-US" b="1" dirty="0">
                <a:solidFill>
                  <a:srgbClr val="002060"/>
                </a:solidFill>
                <a:latin typeface="Intel Clear Light" panose="020B0404020203020204" pitchFamily="34" charset="0"/>
                <a:ea typeface="Intel Clear Light" panose="020B0404020203020204" pitchFamily="34" charset="0"/>
                <a:cs typeface="Intel Clear Light" panose="020B0404020203020204" pitchFamily="34" charset="0"/>
              </a:rPr>
            </a:br>
            <a:r>
              <a:rPr lang="en-US" sz="1867" dirty="0">
                <a:solidFill>
                  <a:schemeClr val="accent1"/>
                </a:solidFill>
              </a:rPr>
              <a:t>Enable full utilization of Intel® architecture Inference while abstracting hardware </a:t>
            </a:r>
            <a:r>
              <a:rPr lang="en-US" sz="1867">
                <a:solidFill>
                  <a:schemeClr val="accent1"/>
                </a:solidFill>
              </a:rPr>
              <a:t>from developers</a:t>
            </a:r>
            <a:endParaRPr lang="en-US" sz="1867" i="1" dirty="0">
              <a:solidFill>
                <a:schemeClr val="accent1"/>
              </a:solidFill>
            </a:endParaRPr>
          </a:p>
        </p:txBody>
      </p:sp>
      <p:sp>
        <p:nvSpPr>
          <p:cNvPr id="38" name="Content Placeholder 3"/>
          <p:cNvSpPr>
            <a:spLocks noGrp="1"/>
          </p:cNvSpPr>
          <p:nvPr>
            <p:ph sz="quarter" idx="13"/>
          </p:nvPr>
        </p:nvSpPr>
        <p:spPr>
          <a:xfrm>
            <a:off x="516936" y="1625998"/>
            <a:ext cx="7182064" cy="3910089"/>
          </a:xfrm>
        </p:spPr>
        <p:txBody>
          <a:bodyPr/>
          <a:lstStyle/>
          <a:p>
            <a:pPr defTabSz="1219140">
              <a:spcBef>
                <a:spcPts val="400"/>
              </a:spcBef>
              <a:defRPr/>
            </a:pPr>
            <a:r>
              <a:rPr lang="en-US" sz="1867" b="1" kern="0" dirty="0">
                <a:solidFill>
                  <a:schemeClr val="accent1"/>
                </a:solidFill>
              </a:rPr>
              <a:t>Model Optimizer</a:t>
            </a:r>
          </a:p>
          <a:p>
            <a:pPr marL="228594" indent="-228594" defTabSz="1219140">
              <a:lnSpc>
                <a:spcPts val="2267"/>
              </a:lnSpc>
              <a:spcBef>
                <a:spcPts val="400"/>
              </a:spcBef>
              <a:buFont typeface="Wingdings" panose="05000000000000000000" pitchFamily="2" charset="2"/>
              <a:buChar char="§"/>
              <a:defRPr/>
            </a:pPr>
            <a:r>
              <a:rPr lang="en-US" sz="1867" kern="0" dirty="0">
                <a:solidFill>
                  <a:srgbClr val="002060"/>
                </a:solidFill>
              </a:rPr>
              <a:t>Imports trained models from popular deep learning frameworks regardless of training hardware</a:t>
            </a:r>
          </a:p>
          <a:p>
            <a:pPr marL="228594" indent="-228594" defTabSz="1219140">
              <a:lnSpc>
                <a:spcPts val="2267"/>
              </a:lnSpc>
              <a:spcBef>
                <a:spcPts val="800"/>
              </a:spcBef>
              <a:buFont typeface="Wingdings" panose="05000000000000000000" pitchFamily="2" charset="2"/>
              <a:buChar char="§"/>
              <a:defRPr/>
            </a:pPr>
            <a:r>
              <a:rPr lang="en-US" sz="1867" kern="0" dirty="0">
                <a:solidFill>
                  <a:srgbClr val="002060"/>
                </a:solidFill>
              </a:rPr>
              <a:t>Enhances model </a:t>
            </a:r>
            <a:r>
              <a:rPr lang="en-US" sz="1867" kern="0">
                <a:solidFill>
                  <a:srgbClr val="002060"/>
                </a:solidFill>
              </a:rPr>
              <a:t>for improved </a:t>
            </a:r>
            <a:r>
              <a:rPr lang="en-US" sz="1867" kern="0" dirty="0">
                <a:solidFill>
                  <a:srgbClr val="002060"/>
                </a:solidFill>
              </a:rPr>
              <a:t>execution, storage &amp; transmission</a:t>
            </a:r>
          </a:p>
          <a:p>
            <a:pPr defTabSz="1219140">
              <a:spcBef>
                <a:spcPts val="800"/>
              </a:spcBef>
              <a:defRPr/>
            </a:pPr>
            <a:endParaRPr lang="en-US" sz="533" b="1" kern="0" dirty="0">
              <a:solidFill>
                <a:srgbClr val="002060"/>
              </a:solidFill>
            </a:endParaRPr>
          </a:p>
          <a:p>
            <a:pPr defTabSz="1219140">
              <a:defRPr/>
            </a:pPr>
            <a:r>
              <a:rPr lang="en-US" sz="1867" b="1" kern="0" dirty="0">
                <a:solidFill>
                  <a:schemeClr val="accent1"/>
                </a:solidFill>
              </a:rPr>
              <a:t>Inference Engine</a:t>
            </a:r>
          </a:p>
          <a:p>
            <a:pPr marL="228594" indent="-228594" defTabSz="1219140">
              <a:lnSpc>
                <a:spcPts val="2267"/>
              </a:lnSpc>
              <a:spcBef>
                <a:spcPts val="400"/>
              </a:spcBef>
              <a:buFont typeface="Wingdings" panose="05000000000000000000" pitchFamily="2" charset="2"/>
              <a:buChar char="§"/>
              <a:defRPr/>
            </a:pPr>
            <a:r>
              <a:rPr lang="en-US" sz="1867" kern="0" dirty="0">
                <a:solidFill>
                  <a:srgbClr val="002060"/>
                </a:solidFill>
              </a:rPr>
              <a:t>Optimizes Inference execution for target hardware (computational graph analysis, scheduling, model compression, quantization)</a:t>
            </a:r>
          </a:p>
          <a:p>
            <a:pPr marL="228594" indent="-228594" defTabSz="1219140">
              <a:lnSpc>
                <a:spcPts val="2267"/>
              </a:lnSpc>
              <a:spcBef>
                <a:spcPts val="800"/>
              </a:spcBef>
              <a:buFont typeface="Wingdings" panose="05000000000000000000" pitchFamily="2" charset="2"/>
              <a:buChar char="§"/>
              <a:defRPr/>
            </a:pPr>
            <a:r>
              <a:rPr lang="en-US" sz="1867" kern="0" dirty="0">
                <a:solidFill>
                  <a:srgbClr val="002060"/>
                </a:solidFill>
              </a:rPr>
              <a:t>Enables seamless integration with application logic </a:t>
            </a:r>
          </a:p>
          <a:p>
            <a:pPr marL="228594" indent="-228594" defTabSz="1219140">
              <a:lnSpc>
                <a:spcPts val="2267"/>
              </a:lnSpc>
              <a:spcBef>
                <a:spcPts val="800"/>
              </a:spcBef>
              <a:buFont typeface="Wingdings" panose="05000000000000000000" pitchFamily="2" charset="2"/>
              <a:buChar char="§"/>
              <a:defRPr/>
            </a:pPr>
            <a:r>
              <a:rPr lang="en-US" sz="1867">
                <a:solidFill>
                  <a:srgbClr val="002060"/>
                </a:solidFill>
              </a:rPr>
              <a:t>Delivers </a:t>
            </a:r>
            <a:r>
              <a:rPr lang="en-US" sz="1867" dirty="0">
                <a:solidFill>
                  <a:srgbClr val="002060"/>
                </a:solidFill>
              </a:rPr>
              <a:t>embedded friendly Inference solution</a:t>
            </a:r>
            <a:endParaRPr lang="ru-RU" sz="1867" dirty="0">
              <a:solidFill>
                <a:srgbClr val="002060"/>
              </a:solidFill>
            </a:endParaRPr>
          </a:p>
        </p:txBody>
      </p:sp>
      <p:sp>
        <p:nvSpPr>
          <p:cNvPr id="26" name="Rounded Rectangle 25"/>
          <p:cNvSpPr/>
          <p:nvPr/>
        </p:nvSpPr>
        <p:spPr>
          <a:xfrm>
            <a:off x="433444" y="5417766"/>
            <a:ext cx="10972800" cy="566057"/>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570"/>
            <a:r>
              <a:rPr lang="en-US" sz="2133" b="1" dirty="0">
                <a:solidFill>
                  <a:srgbClr val="0071C5"/>
                </a:solidFill>
                <a:latin typeface="Intel Clear"/>
              </a:rPr>
              <a:t>Ease of use</a:t>
            </a:r>
            <a:r>
              <a:rPr lang="en-US" sz="2133" dirty="0">
                <a:solidFill>
                  <a:srgbClr val="0071C5"/>
                </a:solidFill>
                <a:latin typeface="Intel Clear"/>
              </a:rPr>
              <a:t> + </a:t>
            </a:r>
            <a:r>
              <a:rPr lang="en-US" sz="2133" b="1" dirty="0">
                <a:solidFill>
                  <a:srgbClr val="0071C5"/>
                </a:solidFill>
                <a:latin typeface="Intel Clear"/>
              </a:rPr>
              <a:t>Embedded friendly</a:t>
            </a:r>
            <a:r>
              <a:rPr lang="en-US" sz="2133" dirty="0">
                <a:solidFill>
                  <a:srgbClr val="0071C5"/>
                </a:solidFill>
                <a:latin typeface="Intel Clear"/>
              </a:rPr>
              <a:t> + </a:t>
            </a:r>
            <a:r>
              <a:rPr lang="en-US" sz="2133" b="1" dirty="0">
                <a:solidFill>
                  <a:srgbClr val="0071C5"/>
                </a:solidFill>
                <a:latin typeface="Intel Clear"/>
              </a:rPr>
              <a:t>Extra performance boost</a:t>
            </a:r>
            <a:endParaRPr lang="ru-RU" sz="2133" b="1" dirty="0">
              <a:solidFill>
                <a:srgbClr val="0071C5"/>
              </a:solidFill>
              <a:latin typeface="Intel Clear"/>
            </a:endParaRPr>
          </a:p>
        </p:txBody>
      </p:sp>
      <p:sp>
        <p:nvSpPr>
          <p:cNvPr id="4" name="Rounded Rectangle 3"/>
          <p:cNvSpPr/>
          <p:nvPr/>
        </p:nvSpPr>
        <p:spPr>
          <a:xfrm>
            <a:off x="8281067" y="2705082"/>
            <a:ext cx="2770909" cy="884177"/>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400" b="1" dirty="0">
                <a:solidFill>
                  <a:prstClr val="white"/>
                </a:solidFill>
                <a:latin typeface="Intel Clear"/>
              </a:rPr>
              <a:t>Model </a:t>
            </a:r>
            <a:r>
              <a:rPr lang="en-US" sz="2400" b="1">
                <a:solidFill>
                  <a:prstClr val="white"/>
                </a:solidFill>
                <a:latin typeface="Intel Clear"/>
              </a:rPr>
              <a:t>Optimizer </a:t>
            </a:r>
            <a:r>
              <a:rPr lang="en-US" sz="2133">
                <a:solidFill>
                  <a:prstClr val="white"/>
                </a:solidFill>
                <a:latin typeface="Intel Clear"/>
              </a:rPr>
              <a:t>Convert </a:t>
            </a:r>
            <a:r>
              <a:rPr lang="en-US" sz="2133" dirty="0">
                <a:solidFill>
                  <a:prstClr val="white"/>
                </a:solidFill>
                <a:latin typeface="Intel Clear"/>
              </a:rPr>
              <a:t>&amp; Optimize</a:t>
            </a:r>
          </a:p>
        </p:txBody>
      </p:sp>
      <p:sp>
        <p:nvSpPr>
          <p:cNvPr id="7" name="Rounded Rectangle 6"/>
          <p:cNvSpPr/>
          <p:nvPr/>
        </p:nvSpPr>
        <p:spPr>
          <a:xfrm>
            <a:off x="8281067" y="4193287"/>
            <a:ext cx="2770909" cy="819356"/>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400" b="1" dirty="0">
                <a:solidFill>
                  <a:prstClr val="white"/>
                </a:solidFill>
                <a:latin typeface="Intel Clear"/>
              </a:rPr>
              <a:t>Inference Engine</a:t>
            </a:r>
          </a:p>
          <a:p>
            <a:pPr algn="ctr" defTabSz="609585"/>
            <a:r>
              <a:rPr lang="en-US" sz="2133" dirty="0">
                <a:solidFill>
                  <a:prstClr val="white"/>
                </a:solidFill>
                <a:latin typeface="Intel Clear"/>
              </a:rPr>
              <a:t>Run!</a:t>
            </a:r>
          </a:p>
        </p:txBody>
      </p:sp>
      <p:sp>
        <p:nvSpPr>
          <p:cNvPr id="18" name="TextBox 17"/>
          <p:cNvSpPr txBox="1"/>
          <p:nvPr/>
        </p:nvSpPr>
        <p:spPr>
          <a:xfrm>
            <a:off x="9616560" y="1497947"/>
            <a:ext cx="1184619" cy="738664"/>
          </a:xfrm>
          <a:prstGeom prst="rect">
            <a:avLst/>
          </a:prstGeom>
          <a:noFill/>
        </p:spPr>
        <p:txBody>
          <a:bodyPr vert="horz" wrap="none" lIns="0" tIns="0" rIns="0" bIns="0" rtlCol="0">
            <a:spAutoFit/>
          </a:bodyPr>
          <a:lstStyle/>
          <a:p>
            <a:pPr algn="ctr" defTabSz="609585"/>
            <a:r>
              <a:rPr lang="en-US" sz="2400" b="1" dirty="0">
                <a:solidFill>
                  <a:srgbClr val="003C71"/>
                </a:solidFill>
                <a:latin typeface="Intel Clear"/>
              </a:rPr>
              <a:t>Trained </a:t>
            </a:r>
            <a:br>
              <a:rPr lang="en-US" sz="2400" b="1" dirty="0">
                <a:solidFill>
                  <a:srgbClr val="003C71"/>
                </a:solidFill>
                <a:latin typeface="Intel Clear"/>
              </a:rPr>
            </a:br>
            <a:r>
              <a:rPr lang="en-US" sz="2400" b="1" dirty="0">
                <a:solidFill>
                  <a:srgbClr val="003C71"/>
                </a:solidFill>
                <a:latin typeface="Intel Clear"/>
              </a:rPr>
              <a:t>Model</a:t>
            </a:r>
          </a:p>
        </p:txBody>
      </p:sp>
      <p:grpSp>
        <p:nvGrpSpPr>
          <p:cNvPr id="19" name="Group 18"/>
          <p:cNvGrpSpPr/>
          <p:nvPr/>
        </p:nvGrpSpPr>
        <p:grpSpPr>
          <a:xfrm>
            <a:off x="8633729" y="1497947"/>
            <a:ext cx="793427" cy="715088"/>
            <a:chOff x="4179208" y="1050528"/>
            <a:chExt cx="1007203" cy="1025330"/>
          </a:xfrm>
        </p:grpSpPr>
        <p:sp>
          <p:nvSpPr>
            <p:cNvPr id="20" name="Oval 19"/>
            <p:cNvSpPr/>
            <p:nvPr/>
          </p:nvSpPr>
          <p:spPr>
            <a:xfrm>
              <a:off x="4187453" y="105052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21" name="Oval 20"/>
            <p:cNvSpPr/>
            <p:nvPr/>
          </p:nvSpPr>
          <p:spPr>
            <a:xfrm>
              <a:off x="4187453" y="1331345"/>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22" name="Oval 21"/>
            <p:cNvSpPr/>
            <p:nvPr/>
          </p:nvSpPr>
          <p:spPr>
            <a:xfrm>
              <a:off x="4187453" y="1612162"/>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23" name="Oval 22"/>
            <p:cNvSpPr/>
            <p:nvPr/>
          </p:nvSpPr>
          <p:spPr>
            <a:xfrm>
              <a:off x="4179208" y="189297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24" name="Oval 23"/>
            <p:cNvSpPr/>
            <p:nvPr/>
          </p:nvSpPr>
          <p:spPr>
            <a:xfrm>
              <a:off x="4595492"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25" name="Oval 24"/>
            <p:cNvSpPr/>
            <p:nvPr/>
          </p:nvSpPr>
          <p:spPr>
            <a:xfrm>
              <a:off x="4595492"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27" name="Oval 26"/>
            <p:cNvSpPr/>
            <p:nvPr/>
          </p:nvSpPr>
          <p:spPr>
            <a:xfrm>
              <a:off x="4595492"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28" name="Oval 27"/>
            <p:cNvSpPr/>
            <p:nvPr/>
          </p:nvSpPr>
          <p:spPr>
            <a:xfrm>
              <a:off x="5003531"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29" name="Oval 28"/>
            <p:cNvSpPr/>
            <p:nvPr/>
          </p:nvSpPr>
          <p:spPr>
            <a:xfrm>
              <a:off x="5003531"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30" name="Oval 29"/>
            <p:cNvSpPr/>
            <p:nvPr/>
          </p:nvSpPr>
          <p:spPr>
            <a:xfrm>
              <a:off x="5003531"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cxnSp>
          <p:nvCxnSpPr>
            <p:cNvPr id="31" name="Straight Connector 30"/>
            <p:cNvCxnSpPr>
              <a:stCxn id="27" idx="6"/>
              <a:endCxn id="30"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24" idx="6"/>
              <a:endCxn id="28"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27" idx="7"/>
              <a:endCxn id="29"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25" idx="5"/>
              <a:endCxn id="30"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24" idx="5"/>
              <a:endCxn id="29"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25" idx="6"/>
              <a:endCxn id="28"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20" idx="7"/>
              <a:endCxn id="24"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endCxn id="25"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20" idx="5"/>
              <a:endCxn id="27"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21" idx="7"/>
              <a:endCxn id="24"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21" idx="6"/>
              <a:endCxn id="25"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21" idx="5"/>
              <a:endCxn id="27"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22" idx="7"/>
              <a:endCxn id="24"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22" idx="6"/>
              <a:endCxn id="25"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22" idx="5"/>
              <a:endCxn id="27"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23" idx="7"/>
              <a:endCxn id="24"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23" idx="6"/>
              <a:endCxn id="25"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23" idx="5"/>
              <a:endCxn id="27"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9" name="Down Arrow 8"/>
          <p:cNvSpPr/>
          <p:nvPr/>
        </p:nvSpPr>
        <p:spPr>
          <a:xfrm>
            <a:off x="9401235" y="2263890"/>
            <a:ext cx="513724" cy="429239"/>
          </a:xfrm>
          <a:prstGeom prst="down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Intel Clear"/>
            </a:endParaRPr>
          </a:p>
        </p:txBody>
      </p:sp>
      <p:sp>
        <p:nvSpPr>
          <p:cNvPr id="50" name="Down Arrow 49"/>
          <p:cNvSpPr/>
          <p:nvPr/>
        </p:nvSpPr>
        <p:spPr>
          <a:xfrm>
            <a:off x="9401234" y="3688505"/>
            <a:ext cx="513724" cy="492251"/>
          </a:xfrm>
          <a:prstGeom prst="down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Intel Clear"/>
            </a:endParaRPr>
          </a:p>
        </p:txBody>
      </p:sp>
    </p:spTree>
    <p:extLst>
      <p:ext uri="{BB962C8B-B14F-4D97-AF65-F5344CB8AC3E}">
        <p14:creationId xmlns:p14="http://schemas.microsoft.com/office/powerpoint/2010/main" val="381960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defTabSz="609585"/>
            <a:fld id="{EE2556C5-CE8C-6547-B838-EA80C61A4AF7}" type="slidenum">
              <a:rPr lang="en-US">
                <a:solidFill>
                  <a:prstClr val="white"/>
                </a:solidFill>
                <a:latin typeface="Intel Clear"/>
              </a:rPr>
              <a:pPr defTabSz="609585"/>
              <a:t>14</a:t>
            </a:fld>
            <a:endParaRPr lang="en-US" dirty="0">
              <a:solidFill>
                <a:prstClr val="white"/>
              </a:solidFill>
              <a:latin typeface="Intel Clear"/>
            </a:endParaRPr>
          </a:p>
        </p:txBody>
      </p:sp>
      <p:sp>
        <p:nvSpPr>
          <p:cNvPr id="4" name="Title 3"/>
          <p:cNvSpPr>
            <a:spLocks noGrp="1"/>
          </p:cNvSpPr>
          <p:nvPr>
            <p:ph type="title"/>
          </p:nvPr>
        </p:nvSpPr>
        <p:spPr>
          <a:xfrm>
            <a:off x="527089" y="345711"/>
            <a:ext cx="10972800" cy="746443"/>
          </a:xfrm>
        </p:spPr>
        <p:txBody>
          <a:bodyPr/>
          <a:lstStyle/>
          <a:p>
            <a:r>
              <a:rPr lang="en-US" b="1" dirty="0">
                <a:solidFill>
                  <a:srgbClr val="002060"/>
                </a:solidFill>
                <a:latin typeface="Intel Clear Light" panose="020B0404020203020204" pitchFamily="34" charset="0"/>
                <a:ea typeface="Intel Clear Light" panose="020B0404020203020204" pitchFamily="34" charset="0"/>
                <a:cs typeface="Intel Clear Light" panose="020B0404020203020204" pitchFamily="34" charset="0"/>
              </a:rPr>
              <a:t>Model Optimizer Features</a:t>
            </a:r>
          </a:p>
        </p:txBody>
      </p:sp>
      <p:sp>
        <p:nvSpPr>
          <p:cNvPr id="5" name="Content Placeholder 4"/>
          <p:cNvSpPr>
            <a:spLocks noGrp="1"/>
          </p:cNvSpPr>
          <p:nvPr>
            <p:ph sz="quarter" idx="13"/>
          </p:nvPr>
        </p:nvSpPr>
        <p:spPr>
          <a:xfrm>
            <a:off x="549438" y="3398276"/>
            <a:ext cx="11339332" cy="2315547"/>
          </a:xfrm>
        </p:spPr>
        <p:txBody>
          <a:bodyPr/>
          <a:lstStyle/>
          <a:p>
            <a:pPr marL="228594" indent="-228594">
              <a:spcBef>
                <a:spcPts val="800"/>
              </a:spcBef>
              <a:buFont typeface="Wingdings" panose="05000000000000000000" pitchFamily="2" charset="2"/>
              <a:buChar char="§"/>
            </a:pPr>
            <a:r>
              <a:rPr lang="en-US" sz="1867" dirty="0">
                <a:solidFill>
                  <a:schemeClr val="tx2"/>
                </a:solidFill>
              </a:rPr>
              <a:t>Import Models </a:t>
            </a:r>
            <a:r>
              <a:rPr lang="en-US" sz="1867">
                <a:solidFill>
                  <a:schemeClr val="tx2"/>
                </a:solidFill>
              </a:rPr>
              <a:t>from various </a:t>
            </a:r>
            <a:r>
              <a:rPr lang="en-US" sz="1867" dirty="0">
                <a:solidFill>
                  <a:schemeClr val="tx2"/>
                </a:solidFill>
              </a:rPr>
              <a:t>frameworks (Caffe*, TensorFlow*, </a:t>
            </a:r>
            <a:r>
              <a:rPr lang="en-US" sz="1867" dirty="0" err="1">
                <a:solidFill>
                  <a:schemeClr val="tx2"/>
                </a:solidFill>
              </a:rPr>
              <a:t>MXNet</a:t>
            </a:r>
            <a:r>
              <a:rPr lang="en-US" sz="1867" dirty="0">
                <a:solidFill>
                  <a:schemeClr val="tx2"/>
                </a:solidFill>
              </a:rPr>
              <a:t>*, more are planned…)</a:t>
            </a:r>
          </a:p>
          <a:p>
            <a:pPr marL="228594" indent="-228594">
              <a:spcBef>
                <a:spcPts val="800"/>
              </a:spcBef>
              <a:buFont typeface="Wingdings" panose="05000000000000000000" pitchFamily="2" charset="2"/>
              <a:buChar char="§"/>
            </a:pPr>
            <a:r>
              <a:rPr lang="en-US" sz="1867" dirty="0">
                <a:solidFill>
                  <a:schemeClr val="tx2"/>
                </a:solidFill>
              </a:rPr>
              <a:t>Horizontal fusion support for </a:t>
            </a:r>
            <a:r>
              <a:rPr lang="en-US" sz="1867" dirty="0" err="1">
                <a:solidFill>
                  <a:schemeClr val="tx2"/>
                </a:solidFill>
              </a:rPr>
              <a:t>Caffe</a:t>
            </a:r>
            <a:r>
              <a:rPr lang="en-US" sz="1867" dirty="0">
                <a:solidFill>
                  <a:schemeClr val="tx2"/>
                </a:solidFill>
              </a:rPr>
              <a:t>*</a:t>
            </a:r>
          </a:p>
          <a:p>
            <a:pPr marL="228594" indent="-228594">
              <a:spcBef>
                <a:spcPts val="800"/>
              </a:spcBef>
              <a:buFont typeface="Wingdings" panose="05000000000000000000" pitchFamily="2" charset="2"/>
              <a:buChar char="§"/>
            </a:pPr>
            <a:r>
              <a:rPr lang="en-US" sz="1867" dirty="0">
                <a:solidFill>
                  <a:schemeClr val="tx2"/>
                </a:solidFill>
              </a:rPr>
              <a:t>Performs quantization by </a:t>
            </a:r>
            <a:r>
              <a:rPr lang="en-US" sz="1867">
                <a:solidFill>
                  <a:schemeClr val="tx2"/>
                </a:solidFill>
              </a:rPr>
              <a:t>analyzing activations </a:t>
            </a:r>
            <a:r>
              <a:rPr lang="en-US" sz="1867" dirty="0">
                <a:solidFill>
                  <a:schemeClr val="tx2"/>
                </a:solidFill>
              </a:rPr>
              <a:t>of the network (requires image-set &amp; actual framework)</a:t>
            </a:r>
          </a:p>
          <a:p>
            <a:pPr marL="228594" indent="-228594">
              <a:spcBef>
                <a:spcPts val="800"/>
              </a:spcBef>
              <a:buFont typeface="Wingdings" panose="05000000000000000000" pitchFamily="2" charset="2"/>
              <a:buChar char="§"/>
            </a:pPr>
            <a:r>
              <a:rPr lang="en-US" sz="1867" dirty="0">
                <a:solidFill>
                  <a:schemeClr val="tx2"/>
                </a:solidFill>
              </a:rPr>
              <a:t>Performs accuracy feedback (</a:t>
            </a:r>
            <a:r>
              <a:rPr lang="en-US" sz="1867">
                <a:solidFill>
                  <a:schemeClr val="tx2"/>
                </a:solidFill>
              </a:rPr>
              <a:t>for selective </a:t>
            </a:r>
            <a:r>
              <a:rPr lang="en-US" sz="1867" dirty="0">
                <a:solidFill>
                  <a:schemeClr val="tx2"/>
                </a:solidFill>
              </a:rPr>
              <a:t>targets by emulation of kernels)</a:t>
            </a:r>
          </a:p>
          <a:p>
            <a:pPr marL="228594" indent="-228594">
              <a:spcBef>
                <a:spcPts val="800"/>
              </a:spcBef>
              <a:buFont typeface="Wingdings" panose="05000000000000000000" pitchFamily="2" charset="2"/>
              <a:buChar char="§"/>
            </a:pPr>
            <a:r>
              <a:rPr lang="en-US" sz="1867">
                <a:solidFill>
                  <a:schemeClr val="tx2"/>
                </a:solidFill>
              </a:rPr>
              <a:t>Converts </a:t>
            </a:r>
            <a:r>
              <a:rPr lang="en-US" sz="1867" dirty="0">
                <a:solidFill>
                  <a:schemeClr val="tx2"/>
                </a:solidFill>
              </a:rPr>
              <a:t>to a unified Model (IR, later Intel</a:t>
            </a:r>
            <a:r>
              <a:rPr lang="en-US" sz="1867">
                <a:solidFill>
                  <a:schemeClr val="tx2"/>
                </a:solidFill>
              </a:rPr>
              <a:t>® Nervana</a:t>
            </a:r>
            <a:r>
              <a:rPr lang="en-US" sz="1867" dirty="0">
                <a:solidFill>
                  <a:schemeClr val="tx2"/>
                </a:solidFill>
              </a:rPr>
              <a:t>™ Graph)</a:t>
            </a:r>
          </a:p>
          <a:p>
            <a:pPr marL="228594" indent="-228594">
              <a:spcBef>
                <a:spcPts val="800"/>
              </a:spcBef>
              <a:buFont typeface="Wingdings" panose="05000000000000000000" pitchFamily="2" charset="2"/>
              <a:buChar char="§"/>
            </a:pPr>
            <a:r>
              <a:rPr lang="en-US" sz="1867">
                <a:solidFill>
                  <a:schemeClr val="tx2"/>
                </a:solidFill>
              </a:rPr>
              <a:t>Generates OpenVX </a:t>
            </a:r>
            <a:r>
              <a:rPr lang="en-US" sz="1867" dirty="0">
                <a:solidFill>
                  <a:schemeClr val="tx2"/>
                </a:solidFill>
              </a:rPr>
              <a:t>Code to integrate </a:t>
            </a:r>
            <a:r>
              <a:rPr lang="en-US" sz="1867">
                <a:solidFill>
                  <a:schemeClr val="tx2"/>
                </a:solidFill>
              </a:rPr>
              <a:t>in OpenVX </a:t>
            </a:r>
            <a:r>
              <a:rPr lang="en-US" sz="1867" dirty="0">
                <a:solidFill>
                  <a:schemeClr val="tx2"/>
                </a:solidFill>
              </a:rPr>
              <a:t>applications</a:t>
            </a:r>
          </a:p>
          <a:p>
            <a:pPr marL="529153" lvl="1" indent="-228594">
              <a:spcBef>
                <a:spcPts val="400"/>
              </a:spcBef>
              <a:buFont typeface="Intel Clear" panose="020B0604020203020204" pitchFamily="34" charset="0"/>
              <a:buChar char="‒"/>
            </a:pPr>
            <a:r>
              <a:rPr lang="en-US" sz="1467" dirty="0"/>
              <a:t>Includes fusion </a:t>
            </a:r>
            <a:r>
              <a:rPr lang="en-US" sz="1467"/>
              <a:t>to OpenVX </a:t>
            </a:r>
            <a:r>
              <a:rPr lang="en-US" sz="1467" dirty="0"/>
              <a:t>kernels known</a:t>
            </a:r>
          </a:p>
          <a:p>
            <a:pPr marL="529153" lvl="1" indent="-228594">
              <a:spcBef>
                <a:spcPts val="400"/>
              </a:spcBef>
              <a:buFont typeface="Intel Clear" panose="020B0604020203020204" pitchFamily="34" charset="0"/>
              <a:buChar char="‒"/>
            </a:pPr>
            <a:r>
              <a:rPr lang="en-US" sz="1467" dirty="0"/>
              <a:t>Generated code can be used in </a:t>
            </a:r>
            <a:r>
              <a:rPr lang="en-US" sz="1467"/>
              <a:t>the Vision </a:t>
            </a:r>
            <a:r>
              <a:rPr lang="en-US" sz="1467" dirty="0"/>
              <a:t>Algorithm Designer for debug</a:t>
            </a:r>
          </a:p>
          <a:p>
            <a:pPr lvl="1" indent="0">
              <a:buNone/>
            </a:pPr>
            <a:endParaRPr lang="en-US" sz="1467" dirty="0"/>
          </a:p>
        </p:txBody>
      </p:sp>
      <p:grpSp>
        <p:nvGrpSpPr>
          <p:cNvPr id="50" name="Group 49"/>
          <p:cNvGrpSpPr/>
          <p:nvPr/>
        </p:nvGrpSpPr>
        <p:grpSpPr>
          <a:xfrm>
            <a:off x="2078764" y="1161149"/>
            <a:ext cx="9448154" cy="2113017"/>
            <a:chOff x="1559072" y="939281"/>
            <a:chExt cx="7086116" cy="1584763"/>
          </a:xfrm>
        </p:grpSpPr>
        <p:grpSp>
          <p:nvGrpSpPr>
            <p:cNvPr id="6" name="Group 5"/>
            <p:cNvGrpSpPr/>
            <p:nvPr/>
          </p:nvGrpSpPr>
          <p:grpSpPr>
            <a:xfrm>
              <a:off x="1559072" y="1286129"/>
              <a:ext cx="741790" cy="950974"/>
              <a:chOff x="2088659" y="1227988"/>
              <a:chExt cx="741790" cy="1142430"/>
            </a:xfrm>
          </p:grpSpPr>
          <p:sp>
            <p:nvSpPr>
              <p:cNvPr id="7" name="TextBox 6"/>
              <p:cNvSpPr txBox="1"/>
              <p:nvPr/>
            </p:nvSpPr>
            <p:spPr>
              <a:xfrm>
                <a:off x="2088659" y="1815808"/>
                <a:ext cx="741790" cy="554610"/>
              </a:xfrm>
              <a:prstGeom prst="rect">
                <a:avLst/>
              </a:prstGeom>
              <a:noFill/>
            </p:spPr>
            <p:txBody>
              <a:bodyPr vert="horz" wrap="none" lIns="0" tIns="0" rIns="0" bIns="0" rtlCol="0">
                <a:spAutoFit/>
              </a:bodyPr>
              <a:lstStyle/>
              <a:p>
                <a:pPr algn="ctr" defTabSz="609585"/>
                <a:r>
                  <a:rPr lang="en-US" sz="2000" b="1" dirty="0">
                    <a:solidFill>
                      <a:srgbClr val="004280"/>
                    </a:solidFill>
                    <a:latin typeface="Intel Clear"/>
                  </a:rPr>
                  <a:t>Trained </a:t>
                </a:r>
                <a:br>
                  <a:rPr lang="en-US" sz="2000" b="1" dirty="0">
                    <a:solidFill>
                      <a:srgbClr val="004280"/>
                    </a:solidFill>
                    <a:latin typeface="Intel Clear"/>
                  </a:rPr>
                </a:br>
                <a:r>
                  <a:rPr lang="en-US" sz="2000" b="1" dirty="0">
                    <a:solidFill>
                      <a:srgbClr val="004280"/>
                    </a:solidFill>
                    <a:latin typeface="Intel Clear"/>
                  </a:rPr>
                  <a:t>Model</a:t>
                </a:r>
              </a:p>
            </p:txBody>
          </p:sp>
          <p:grpSp>
            <p:nvGrpSpPr>
              <p:cNvPr id="8" name="Group 7"/>
              <p:cNvGrpSpPr/>
              <p:nvPr/>
            </p:nvGrpSpPr>
            <p:grpSpPr>
              <a:xfrm>
                <a:off x="2219735" y="1227988"/>
                <a:ext cx="499503" cy="507433"/>
                <a:chOff x="4179208" y="1050528"/>
                <a:chExt cx="1007203" cy="1025330"/>
              </a:xfrm>
            </p:grpSpPr>
            <p:sp>
              <p:nvSpPr>
                <p:cNvPr id="9" name="Oval 8"/>
                <p:cNvSpPr/>
                <p:nvPr/>
              </p:nvSpPr>
              <p:spPr>
                <a:xfrm>
                  <a:off x="4187453" y="105052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10" name="Oval 9"/>
                <p:cNvSpPr/>
                <p:nvPr/>
              </p:nvSpPr>
              <p:spPr>
                <a:xfrm>
                  <a:off x="4187453" y="1331345"/>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11" name="Oval 10"/>
                <p:cNvSpPr/>
                <p:nvPr/>
              </p:nvSpPr>
              <p:spPr>
                <a:xfrm>
                  <a:off x="4187453" y="1612162"/>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12" name="Oval 11"/>
                <p:cNvSpPr/>
                <p:nvPr/>
              </p:nvSpPr>
              <p:spPr>
                <a:xfrm>
                  <a:off x="4179208" y="189297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13" name="Oval 12"/>
                <p:cNvSpPr/>
                <p:nvPr/>
              </p:nvSpPr>
              <p:spPr>
                <a:xfrm>
                  <a:off x="4595492"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14" name="Oval 13"/>
                <p:cNvSpPr/>
                <p:nvPr/>
              </p:nvSpPr>
              <p:spPr>
                <a:xfrm>
                  <a:off x="4595492"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15" name="Oval 14"/>
                <p:cNvSpPr/>
                <p:nvPr/>
              </p:nvSpPr>
              <p:spPr>
                <a:xfrm>
                  <a:off x="4595492"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16" name="Oval 15"/>
                <p:cNvSpPr/>
                <p:nvPr/>
              </p:nvSpPr>
              <p:spPr>
                <a:xfrm>
                  <a:off x="5003531"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17" name="Oval 16"/>
                <p:cNvSpPr/>
                <p:nvPr/>
              </p:nvSpPr>
              <p:spPr>
                <a:xfrm>
                  <a:off x="5003531"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sp>
              <p:nvSpPr>
                <p:cNvPr id="18" name="Oval 17"/>
                <p:cNvSpPr/>
                <p:nvPr/>
              </p:nvSpPr>
              <p:spPr>
                <a:xfrm>
                  <a:off x="5003531"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latin typeface="Intel Clear"/>
                  </a:endParaRPr>
                </a:p>
              </p:txBody>
            </p:sp>
            <p:cxnSp>
              <p:nvCxnSpPr>
                <p:cNvPr id="19" name="Straight Connector 18"/>
                <p:cNvCxnSpPr>
                  <a:stCxn id="15" idx="6"/>
                  <a:endCxn id="18"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3" idx="6"/>
                  <a:endCxn id="16"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5" idx="7"/>
                  <a:endCxn id="17"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4" idx="5"/>
                  <a:endCxn id="18"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3" idx="5"/>
                  <a:endCxn id="17"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4" idx="6"/>
                  <a:endCxn id="16"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9" idx="7"/>
                  <a:endCxn id="13"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a:endCxn id="14"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9" idx="5"/>
                  <a:endCxn id="15"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0" idx="7"/>
                  <a:endCxn id="13"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0" idx="6"/>
                  <a:endCxn id="14"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0" idx="5"/>
                  <a:endCxn id="15"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11" idx="7"/>
                  <a:endCxn id="13"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1" idx="6"/>
                  <a:endCxn id="14"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1" idx="5"/>
                  <a:endCxn id="15"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2" idx="7"/>
                  <a:endCxn id="13"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2" idx="6"/>
                  <a:endCxn id="14"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2" idx="5"/>
                  <a:endCxn id="15"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grpSp>
        <p:sp>
          <p:nvSpPr>
            <p:cNvPr id="37" name="Right Arrow 36"/>
            <p:cNvSpPr/>
            <p:nvPr/>
          </p:nvSpPr>
          <p:spPr>
            <a:xfrm>
              <a:off x="2380031" y="1582926"/>
              <a:ext cx="684245" cy="280307"/>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Intel Clear"/>
              </a:endParaRPr>
            </a:p>
          </p:txBody>
        </p:sp>
        <p:sp>
          <p:nvSpPr>
            <p:cNvPr id="38" name="Rounded Rectangle 37"/>
            <p:cNvSpPr/>
            <p:nvPr/>
          </p:nvSpPr>
          <p:spPr>
            <a:xfrm>
              <a:off x="3228389" y="939281"/>
              <a:ext cx="2419739" cy="1584763"/>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tIns="0" bIns="0" rtlCol="0" anchor="t"/>
            <a:lstStyle/>
            <a:p>
              <a:pPr algn="ctr" defTabSz="609585">
                <a:lnSpc>
                  <a:spcPts val="2267"/>
                </a:lnSpc>
              </a:pPr>
              <a:r>
                <a:rPr lang="en-US" sz="2400" dirty="0">
                  <a:solidFill>
                    <a:prstClr val="white"/>
                  </a:solidFill>
                  <a:latin typeface="Intel Clear"/>
                </a:rPr>
                <a:t>Model Optimizer</a:t>
              </a:r>
            </a:p>
          </p:txBody>
        </p:sp>
        <p:sp>
          <p:nvSpPr>
            <p:cNvPr id="39" name="Rectangle 38"/>
            <p:cNvSpPr/>
            <p:nvPr/>
          </p:nvSpPr>
          <p:spPr>
            <a:xfrm>
              <a:off x="3430748" y="1275838"/>
              <a:ext cx="2052000" cy="221712"/>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defTabSz="609585"/>
              <a:r>
                <a:rPr lang="en-US" sz="2000" dirty="0">
                  <a:solidFill>
                    <a:srgbClr val="004280"/>
                  </a:solidFill>
                  <a:latin typeface="Intel Clear Pro" panose="020B0804020202060201" pitchFamily="34" charset="0"/>
                </a:rPr>
                <a:t>Analyze</a:t>
              </a:r>
            </a:p>
          </p:txBody>
        </p:sp>
        <p:sp>
          <p:nvSpPr>
            <p:cNvPr id="40" name="Rectangle 39"/>
            <p:cNvSpPr/>
            <p:nvPr/>
          </p:nvSpPr>
          <p:spPr>
            <a:xfrm>
              <a:off x="3430748" y="1582926"/>
              <a:ext cx="2052000" cy="221712"/>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defTabSz="609585"/>
              <a:r>
                <a:rPr lang="en-US" sz="2000" dirty="0">
                  <a:solidFill>
                    <a:srgbClr val="004280"/>
                  </a:solidFill>
                  <a:latin typeface="Intel Clear Pro" panose="020B0804020202060201" pitchFamily="34" charset="0"/>
                </a:rPr>
                <a:t>Quantize</a:t>
              </a:r>
            </a:p>
          </p:txBody>
        </p:sp>
        <p:sp>
          <p:nvSpPr>
            <p:cNvPr id="41" name="Rectangle 40"/>
            <p:cNvSpPr/>
            <p:nvPr/>
          </p:nvSpPr>
          <p:spPr>
            <a:xfrm>
              <a:off x="3430748" y="1890014"/>
              <a:ext cx="2052000" cy="221712"/>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defTabSz="609585"/>
              <a:r>
                <a:rPr lang="en-US" sz="2000" dirty="0">
                  <a:solidFill>
                    <a:srgbClr val="004280"/>
                  </a:solidFill>
                  <a:latin typeface="Intel Clear Pro" panose="020B0804020202060201" pitchFamily="34" charset="0"/>
                </a:rPr>
                <a:t>Optimize topology</a:t>
              </a:r>
            </a:p>
          </p:txBody>
        </p:sp>
        <p:sp>
          <p:nvSpPr>
            <p:cNvPr id="42" name="Rectangle 41"/>
            <p:cNvSpPr/>
            <p:nvPr/>
          </p:nvSpPr>
          <p:spPr>
            <a:xfrm>
              <a:off x="3430748" y="2197101"/>
              <a:ext cx="2052000" cy="221712"/>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defTabSz="609585"/>
              <a:r>
                <a:rPr lang="en-US" sz="2000">
                  <a:solidFill>
                    <a:srgbClr val="004280"/>
                  </a:solidFill>
                  <a:latin typeface="Intel Clear Pro" panose="020B0804020202060201" pitchFamily="34" charset="0"/>
                </a:rPr>
                <a:t>Convert</a:t>
              </a:r>
              <a:endParaRPr lang="en-US" sz="2000" dirty="0">
                <a:solidFill>
                  <a:srgbClr val="004280"/>
                </a:solidFill>
                <a:latin typeface="Intel Clear Pro" panose="020B0804020202060201" pitchFamily="34" charset="0"/>
              </a:endParaRPr>
            </a:p>
          </p:txBody>
        </p:sp>
        <p:sp>
          <p:nvSpPr>
            <p:cNvPr id="43" name="Right Arrow 42"/>
            <p:cNvSpPr/>
            <p:nvPr/>
          </p:nvSpPr>
          <p:spPr>
            <a:xfrm>
              <a:off x="5685107" y="1087936"/>
              <a:ext cx="678025" cy="26595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Intel Clear"/>
              </a:endParaRPr>
            </a:p>
          </p:txBody>
        </p:sp>
        <p:sp>
          <p:nvSpPr>
            <p:cNvPr id="44" name="Right Arrow 43"/>
            <p:cNvSpPr/>
            <p:nvPr/>
          </p:nvSpPr>
          <p:spPr>
            <a:xfrm>
              <a:off x="5685107" y="1587698"/>
              <a:ext cx="678025" cy="26595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Intel Clear"/>
              </a:endParaRPr>
            </a:p>
          </p:txBody>
        </p:sp>
        <p:sp>
          <p:nvSpPr>
            <p:cNvPr id="45" name="Right Arrow 44"/>
            <p:cNvSpPr/>
            <p:nvPr/>
          </p:nvSpPr>
          <p:spPr>
            <a:xfrm>
              <a:off x="5685107" y="2111726"/>
              <a:ext cx="678025" cy="26595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Intel Clear"/>
              </a:endParaRPr>
            </a:p>
          </p:txBody>
        </p:sp>
        <p:sp>
          <p:nvSpPr>
            <p:cNvPr id="46" name="TextBox 45"/>
            <p:cNvSpPr txBox="1"/>
            <p:nvPr/>
          </p:nvSpPr>
          <p:spPr>
            <a:xfrm>
              <a:off x="6405152" y="2111726"/>
              <a:ext cx="2240036" cy="269257"/>
            </a:xfrm>
            <a:prstGeom prst="rect">
              <a:avLst/>
            </a:prstGeom>
            <a:noFill/>
          </p:spPr>
          <p:txBody>
            <a:bodyPr wrap="none" rtlCol="0">
              <a:spAutoFit/>
            </a:bodyPr>
            <a:lstStyle/>
            <a:p>
              <a:pPr defTabSz="609585"/>
              <a:r>
                <a:rPr lang="en-US" sz="1733" dirty="0">
                  <a:solidFill>
                    <a:srgbClr val="004280"/>
                  </a:solidFill>
                  <a:latin typeface="Intel Clear"/>
                </a:rPr>
                <a:t>Accuracy &amp; Statistics Report</a:t>
              </a:r>
            </a:p>
          </p:txBody>
        </p:sp>
        <p:sp>
          <p:nvSpPr>
            <p:cNvPr id="47" name="TextBox 46"/>
            <p:cNvSpPr txBox="1"/>
            <p:nvPr/>
          </p:nvSpPr>
          <p:spPr>
            <a:xfrm>
              <a:off x="6424139" y="1570023"/>
              <a:ext cx="800941" cy="269257"/>
            </a:xfrm>
            <a:prstGeom prst="rect">
              <a:avLst/>
            </a:prstGeom>
            <a:noFill/>
          </p:spPr>
          <p:txBody>
            <a:bodyPr wrap="none" rtlCol="0">
              <a:spAutoFit/>
            </a:bodyPr>
            <a:lstStyle/>
            <a:p>
              <a:pPr defTabSz="609585"/>
              <a:r>
                <a:rPr lang="en-US" sz="1733" dirty="0">
                  <a:solidFill>
                    <a:srgbClr val="004280"/>
                  </a:solidFill>
                  <a:latin typeface="Intel Clear"/>
                </a:rPr>
                <a:t>IR Model</a:t>
              </a:r>
            </a:p>
          </p:txBody>
        </p:sp>
        <p:sp>
          <p:nvSpPr>
            <p:cNvPr id="48" name="TextBox 47"/>
            <p:cNvSpPr txBox="1"/>
            <p:nvPr/>
          </p:nvSpPr>
          <p:spPr>
            <a:xfrm>
              <a:off x="6424139" y="1100548"/>
              <a:ext cx="1442944" cy="269257"/>
            </a:xfrm>
            <a:prstGeom prst="rect">
              <a:avLst/>
            </a:prstGeom>
            <a:noFill/>
          </p:spPr>
          <p:txBody>
            <a:bodyPr wrap="none" rtlCol="0">
              <a:spAutoFit/>
            </a:bodyPr>
            <a:lstStyle/>
            <a:p>
              <a:pPr defTabSz="609585"/>
              <a:r>
                <a:rPr lang="en-US" sz="1733">
                  <a:solidFill>
                    <a:srgbClr val="004280"/>
                  </a:solidFill>
                  <a:latin typeface="Intel Clear"/>
                </a:rPr>
                <a:t>OpenVX</a:t>
              </a:r>
              <a:r>
                <a:rPr lang="en-US" sz="1733" dirty="0">
                  <a:solidFill>
                    <a:srgbClr val="004280"/>
                  </a:solidFill>
                  <a:latin typeface="Intel Clear"/>
                </a:rPr>
                <a:t>™ C Code</a:t>
              </a:r>
            </a:p>
          </p:txBody>
        </p:sp>
      </p:grpSp>
      <p:sp>
        <p:nvSpPr>
          <p:cNvPr id="49" name="TextBox 48"/>
          <p:cNvSpPr txBox="1"/>
          <p:nvPr/>
        </p:nvSpPr>
        <p:spPr>
          <a:xfrm>
            <a:off x="4055690" y="6559787"/>
            <a:ext cx="3901709" cy="143565"/>
          </a:xfrm>
          <a:prstGeom prst="rect">
            <a:avLst/>
          </a:prstGeom>
          <a:noFill/>
        </p:spPr>
        <p:txBody>
          <a:bodyPr vert="horz" wrap="none" lIns="0" tIns="0" rIns="0" bIns="0" rtlCol="0">
            <a:spAutoFit/>
          </a:bodyPr>
          <a:lstStyle/>
          <a:p>
            <a:pPr defTabSz="609585"/>
            <a:r>
              <a:rPr lang="en-US" sz="933">
                <a:solidFill>
                  <a:srgbClr val="B1BABF"/>
                </a:solidFill>
                <a:latin typeface="Intel Clear"/>
              </a:rPr>
              <a:t>OpenVX </a:t>
            </a:r>
            <a:r>
              <a:rPr lang="en-US" sz="933" dirty="0">
                <a:solidFill>
                  <a:srgbClr val="B1BABF"/>
                </a:solidFill>
                <a:latin typeface="Intel Clear"/>
              </a:rPr>
              <a:t>and </a:t>
            </a:r>
            <a:r>
              <a:rPr lang="en-US" sz="933">
                <a:solidFill>
                  <a:srgbClr val="B1BABF"/>
                </a:solidFill>
                <a:latin typeface="Intel Clear"/>
              </a:rPr>
              <a:t>the OpenVX </a:t>
            </a:r>
            <a:r>
              <a:rPr lang="en-US" sz="933" dirty="0">
                <a:solidFill>
                  <a:srgbClr val="B1BABF"/>
                </a:solidFill>
                <a:latin typeface="Intel Clear"/>
              </a:rPr>
              <a:t>logo are trademarks of the Khronos Group Inc.</a:t>
            </a:r>
          </a:p>
        </p:txBody>
      </p:sp>
    </p:spTree>
    <p:extLst>
      <p:ext uri="{BB962C8B-B14F-4D97-AF65-F5344CB8AC3E}">
        <p14:creationId xmlns:p14="http://schemas.microsoft.com/office/powerpoint/2010/main" val="179229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defTabSz="609585"/>
            <a:fld id="{EE2556C5-CE8C-6547-B838-EA80C61A4AF7}" type="slidenum">
              <a:rPr lang="en-US">
                <a:solidFill>
                  <a:prstClr val="white"/>
                </a:solidFill>
                <a:latin typeface="Intel Clear"/>
              </a:rPr>
              <a:pPr defTabSz="609585"/>
              <a:t>15</a:t>
            </a:fld>
            <a:endParaRPr lang="en-US" dirty="0">
              <a:solidFill>
                <a:prstClr val="white"/>
              </a:solidFill>
              <a:latin typeface="Intel Clear"/>
            </a:endParaRPr>
          </a:p>
        </p:txBody>
      </p:sp>
      <p:sp>
        <p:nvSpPr>
          <p:cNvPr id="4" name="Title 3"/>
          <p:cNvSpPr>
            <a:spLocks noGrp="1"/>
          </p:cNvSpPr>
          <p:nvPr>
            <p:ph type="title"/>
          </p:nvPr>
        </p:nvSpPr>
        <p:spPr>
          <a:xfrm>
            <a:off x="607484" y="411797"/>
            <a:ext cx="10972800" cy="746443"/>
          </a:xfrm>
        </p:spPr>
        <p:txBody>
          <a:bodyPr/>
          <a:lstStyle/>
          <a:p>
            <a:r>
              <a:rPr lang="en-US" b="1" dirty="0">
                <a:latin typeface="Intel Clear Light" panose="020B0404020203020204" pitchFamily="34" charset="0"/>
                <a:ea typeface="Intel Clear Light" panose="020B0404020203020204" pitchFamily="34" charset="0"/>
                <a:cs typeface="Intel Clear Light" panose="020B0404020203020204" pitchFamily="34" charset="0"/>
              </a:rPr>
              <a:t>Inference Engine</a:t>
            </a:r>
            <a:r>
              <a:rPr lang="he-IL" b="1" dirty="0">
                <a:latin typeface="Intel Clear Light" panose="020B0404020203020204" pitchFamily="34" charset="0"/>
                <a:ea typeface="Intel Clear Light" panose="020B0404020203020204" pitchFamily="34" charset="0"/>
                <a:cs typeface="Intel Clear Pro Bold"/>
              </a:rPr>
              <a:t> </a:t>
            </a:r>
            <a:r>
              <a:rPr lang="en-US" b="1" dirty="0">
                <a:latin typeface="Intel Clear Light" panose="020B0404020203020204" pitchFamily="34" charset="0"/>
                <a:ea typeface="Intel Clear Light" panose="020B0404020203020204" pitchFamily="34" charset="0"/>
                <a:cs typeface="Intel Clear Light" panose="020B0404020203020204" pitchFamily="34" charset="0"/>
              </a:rPr>
              <a:t>Features</a:t>
            </a:r>
          </a:p>
        </p:txBody>
      </p:sp>
      <p:sp>
        <p:nvSpPr>
          <p:cNvPr id="5" name="Content Placeholder 4"/>
          <p:cNvSpPr>
            <a:spLocks noGrp="1"/>
          </p:cNvSpPr>
          <p:nvPr>
            <p:ph sz="quarter" idx="13"/>
          </p:nvPr>
        </p:nvSpPr>
        <p:spPr>
          <a:xfrm>
            <a:off x="607484" y="1451429"/>
            <a:ext cx="10970683" cy="4720772"/>
          </a:xfrm>
        </p:spPr>
        <p:txBody>
          <a:bodyPr>
            <a:noAutofit/>
          </a:bodyPr>
          <a:lstStyle/>
          <a:p>
            <a:pPr>
              <a:lnSpc>
                <a:spcPct val="150000"/>
              </a:lnSpc>
              <a:spcBef>
                <a:spcPts val="800"/>
              </a:spcBef>
            </a:pPr>
            <a:r>
              <a:rPr lang="en-US" sz="2667" dirty="0">
                <a:solidFill>
                  <a:schemeClr val="accent1"/>
                </a:solidFill>
              </a:rPr>
              <a:t>Inference Engine Runtime</a:t>
            </a:r>
          </a:p>
          <a:p>
            <a:pPr marL="380990" lvl="1" indent="-230712">
              <a:lnSpc>
                <a:spcPct val="150000"/>
              </a:lnSpc>
              <a:spcBef>
                <a:spcPts val="800"/>
              </a:spcBef>
              <a:buFont typeface="Wingdings" panose="05000000000000000000" pitchFamily="2" charset="2"/>
              <a:buChar char="§"/>
            </a:pPr>
            <a:r>
              <a:rPr lang="en-US" sz="2133" dirty="0"/>
              <a:t>Simple &amp; Unified API for Inference: Load() </a:t>
            </a:r>
            <a:r>
              <a:rPr lang="en-US" sz="2133" dirty="0">
                <a:sym typeface="Wingdings" panose="05000000000000000000" pitchFamily="2" charset="2"/>
              </a:rPr>
              <a:t> </a:t>
            </a:r>
            <a:r>
              <a:rPr lang="en-US" sz="2133" dirty="0"/>
              <a:t>Infer() across all Intel® architecture (IA)</a:t>
            </a:r>
          </a:p>
          <a:p>
            <a:pPr marL="380990" lvl="1" indent="-230712">
              <a:lnSpc>
                <a:spcPct val="150000"/>
              </a:lnSpc>
              <a:spcBef>
                <a:spcPts val="800"/>
              </a:spcBef>
              <a:buFont typeface="Wingdings" panose="05000000000000000000" pitchFamily="2" charset="2"/>
              <a:buChar char="§"/>
            </a:pPr>
            <a:r>
              <a:rPr lang="en-US" sz="2133"/>
              <a:t>Provides </a:t>
            </a:r>
            <a:r>
              <a:rPr lang="en-US" sz="2133" dirty="0"/>
              <a:t>optimized inference on large IA hardware targets (CPU/GEN/FPGA)</a:t>
            </a:r>
          </a:p>
          <a:p>
            <a:pPr marL="380990" lvl="1" indent="-230712">
              <a:lnSpc>
                <a:spcPct val="150000"/>
              </a:lnSpc>
              <a:spcBef>
                <a:spcPts val="800"/>
              </a:spcBef>
              <a:buFont typeface="Wingdings" panose="05000000000000000000" pitchFamily="2" charset="2"/>
              <a:buChar char="§"/>
            </a:pPr>
            <a:r>
              <a:rPr lang="en-US" sz="2133"/>
              <a:t>Provides </a:t>
            </a:r>
            <a:r>
              <a:rPr lang="en-US" sz="2133" dirty="0"/>
              <a:t>inference feedback</a:t>
            </a:r>
          </a:p>
          <a:p>
            <a:pPr marL="986342" lvl="2" indent="-224361">
              <a:lnSpc>
                <a:spcPct val="150000"/>
              </a:lnSpc>
              <a:spcBef>
                <a:spcPts val="400"/>
              </a:spcBef>
              <a:buFont typeface="Intel Clear" panose="020B0604020203020204" pitchFamily="34" charset="0"/>
              <a:buChar char="‒"/>
            </a:pPr>
            <a:r>
              <a:rPr lang="en-US" sz="2133" dirty="0"/>
              <a:t>Deployed optimized topology</a:t>
            </a:r>
          </a:p>
          <a:p>
            <a:pPr marL="986342" lvl="2" indent="-224361">
              <a:lnSpc>
                <a:spcPct val="150000"/>
              </a:lnSpc>
              <a:spcBef>
                <a:spcPts val="400"/>
              </a:spcBef>
              <a:buFont typeface="Intel Clear" panose="020B0604020203020204" pitchFamily="34" charset="0"/>
              <a:buChar char="‒"/>
            </a:pPr>
            <a:r>
              <a:rPr lang="en-US" sz="2133" dirty="0"/>
              <a:t>Per layer: Performance, memory</a:t>
            </a:r>
            <a:r>
              <a:rPr lang="en-US" sz="2133"/>
              <a:t>, activation overflow</a:t>
            </a:r>
            <a:endParaRPr lang="en-US" sz="2133" dirty="0"/>
          </a:p>
          <a:p>
            <a:pPr marL="380990" indent="-230712">
              <a:lnSpc>
                <a:spcPct val="150000"/>
              </a:lnSpc>
              <a:spcBef>
                <a:spcPts val="800"/>
              </a:spcBef>
              <a:buFont typeface="Wingdings" panose="05000000000000000000" pitchFamily="2" charset="2"/>
              <a:buChar char="§"/>
            </a:pPr>
            <a:r>
              <a:rPr lang="en-US" sz="2133">
                <a:solidFill>
                  <a:schemeClr val="tx2"/>
                </a:solidFill>
              </a:rPr>
              <a:t>Provides </a:t>
            </a:r>
            <a:r>
              <a:rPr lang="en-US" sz="2133" dirty="0">
                <a:solidFill>
                  <a:schemeClr val="tx2"/>
                </a:solidFill>
              </a:rPr>
              <a:t>API </a:t>
            </a:r>
            <a:r>
              <a:rPr lang="en-US" sz="2133">
                <a:solidFill>
                  <a:schemeClr val="tx2"/>
                </a:solidFill>
              </a:rPr>
              <a:t>for saving </a:t>
            </a:r>
            <a:r>
              <a:rPr lang="en-US" sz="2133" dirty="0">
                <a:solidFill>
                  <a:schemeClr val="tx2"/>
                </a:solidFill>
              </a:rPr>
              <a:t>&amp; loading of a loaded network</a:t>
            </a:r>
            <a:endParaRPr lang="en-US" sz="2133" dirty="0"/>
          </a:p>
          <a:p>
            <a:pPr lvl="1" indent="0">
              <a:spcBef>
                <a:spcPts val="800"/>
              </a:spcBef>
              <a:buNone/>
            </a:pPr>
            <a:endParaRPr lang="en-US" sz="1733" dirty="0"/>
          </a:p>
        </p:txBody>
      </p:sp>
    </p:spTree>
    <p:extLst>
      <p:ext uri="{BB962C8B-B14F-4D97-AF65-F5344CB8AC3E}">
        <p14:creationId xmlns:p14="http://schemas.microsoft.com/office/powerpoint/2010/main" val="9385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609585"/>
            <a:fld id="{942F0E68-3E70-4E58-A006-F04C46E79C93}" type="slidenum">
              <a:rPr lang="en-US">
                <a:solidFill>
                  <a:prstClr val="white"/>
                </a:solidFill>
                <a:latin typeface="Intel Clear"/>
              </a:rPr>
              <a:pPr defTabSz="609585"/>
              <a:t>16</a:t>
            </a:fld>
            <a:endParaRPr lang="en-US">
              <a:solidFill>
                <a:prstClr val="white"/>
              </a:solidFill>
              <a:latin typeface="Intel Clear"/>
            </a:endParaRPr>
          </a:p>
        </p:txBody>
      </p:sp>
      <p:sp>
        <p:nvSpPr>
          <p:cNvPr id="3" name="Title 2"/>
          <p:cNvSpPr>
            <a:spLocks noGrp="1"/>
          </p:cNvSpPr>
          <p:nvPr>
            <p:ph type="title"/>
          </p:nvPr>
        </p:nvSpPr>
        <p:spPr>
          <a:xfrm>
            <a:off x="607484" y="411797"/>
            <a:ext cx="10972800" cy="613856"/>
          </a:xfrm>
        </p:spPr>
        <p:txBody>
          <a:bodyPr/>
          <a:lstStyle/>
          <a:p>
            <a:r>
              <a:rPr lang="en-US" dirty="0"/>
              <a:t>End-to-End Machine Learning</a:t>
            </a:r>
          </a:p>
        </p:txBody>
      </p:sp>
      <p:graphicFrame>
        <p:nvGraphicFramePr>
          <p:cNvPr id="4" name="Diagram 3"/>
          <p:cNvGraphicFramePr/>
          <p:nvPr>
            <p:extLst/>
          </p:nvPr>
        </p:nvGraphicFramePr>
        <p:xfrm>
          <a:off x="1548035" y="1755639"/>
          <a:ext cx="8128000" cy="15815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p:cNvGrpSpPr/>
          <p:nvPr/>
        </p:nvGrpSpPr>
        <p:grpSpPr>
          <a:xfrm>
            <a:off x="3216353" y="3983979"/>
            <a:ext cx="1549400" cy="1422400"/>
            <a:chOff x="333756" y="1005070"/>
            <a:chExt cx="1219200" cy="1319782"/>
          </a:xfrm>
        </p:grpSpPr>
        <p:grpSp>
          <p:nvGrpSpPr>
            <p:cNvPr id="6" name="Group 5"/>
            <p:cNvGrpSpPr/>
            <p:nvPr/>
          </p:nvGrpSpPr>
          <p:grpSpPr>
            <a:xfrm>
              <a:off x="533400" y="1005070"/>
              <a:ext cx="819912" cy="943384"/>
              <a:chOff x="533400" y="1005070"/>
              <a:chExt cx="819912" cy="943384"/>
            </a:xfrm>
          </p:grpSpPr>
          <p:sp>
            <p:nvSpPr>
              <p:cNvPr id="8" name="Oval 7"/>
              <p:cNvSpPr/>
              <p:nvPr/>
            </p:nvSpPr>
            <p:spPr>
              <a:xfrm>
                <a:off x="533400" y="1178810"/>
                <a:ext cx="173740" cy="173740"/>
              </a:xfrm>
              <a:prstGeom prst="ellipse">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85"/>
                <a:endParaRPr lang="en-US" sz="1600" b="1">
                  <a:solidFill>
                    <a:prstClr val="white"/>
                  </a:solidFill>
                  <a:latin typeface="Intel Clear"/>
                </a:endParaRPr>
              </a:p>
            </p:txBody>
          </p:sp>
          <p:sp>
            <p:nvSpPr>
              <p:cNvPr id="9" name="Oval 8"/>
              <p:cNvSpPr/>
              <p:nvPr/>
            </p:nvSpPr>
            <p:spPr>
              <a:xfrm>
                <a:off x="533400" y="1428750"/>
                <a:ext cx="173740" cy="173740"/>
              </a:xfrm>
              <a:prstGeom prst="ellipse">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85"/>
                <a:endParaRPr lang="en-US" sz="1600" b="1">
                  <a:solidFill>
                    <a:prstClr val="white"/>
                  </a:solidFill>
                  <a:latin typeface="Intel Clear"/>
                </a:endParaRPr>
              </a:p>
            </p:txBody>
          </p:sp>
          <p:sp>
            <p:nvSpPr>
              <p:cNvPr id="10" name="Oval 9"/>
              <p:cNvSpPr/>
              <p:nvPr/>
            </p:nvSpPr>
            <p:spPr>
              <a:xfrm>
                <a:off x="533400" y="1678690"/>
                <a:ext cx="173740" cy="173740"/>
              </a:xfrm>
              <a:prstGeom prst="ellipse">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85"/>
                <a:endParaRPr lang="en-US" sz="1600" b="1">
                  <a:solidFill>
                    <a:prstClr val="white"/>
                  </a:solidFill>
                  <a:latin typeface="Intel Clear"/>
                </a:endParaRPr>
              </a:p>
            </p:txBody>
          </p:sp>
          <p:sp>
            <p:nvSpPr>
              <p:cNvPr id="11" name="Oval 10"/>
              <p:cNvSpPr/>
              <p:nvPr/>
            </p:nvSpPr>
            <p:spPr>
              <a:xfrm>
                <a:off x="848724" y="1005070"/>
                <a:ext cx="173740" cy="173740"/>
              </a:xfrm>
              <a:prstGeom prst="ellipse">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85"/>
                <a:endParaRPr lang="en-US" sz="1600" b="1">
                  <a:solidFill>
                    <a:prstClr val="white"/>
                  </a:solidFill>
                  <a:latin typeface="Intel Clear"/>
                </a:endParaRPr>
              </a:p>
            </p:txBody>
          </p:sp>
          <p:sp>
            <p:nvSpPr>
              <p:cNvPr id="12" name="Oval 11"/>
              <p:cNvSpPr/>
              <p:nvPr/>
            </p:nvSpPr>
            <p:spPr>
              <a:xfrm>
                <a:off x="856486" y="1265680"/>
                <a:ext cx="173740" cy="173740"/>
              </a:xfrm>
              <a:prstGeom prst="ellipse">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85"/>
                <a:endParaRPr lang="en-US" sz="1600" b="1">
                  <a:solidFill>
                    <a:prstClr val="white"/>
                  </a:solidFill>
                  <a:latin typeface="Intel Clear"/>
                </a:endParaRPr>
              </a:p>
            </p:txBody>
          </p:sp>
          <p:sp>
            <p:nvSpPr>
              <p:cNvPr id="13" name="Oval 12"/>
              <p:cNvSpPr/>
              <p:nvPr/>
            </p:nvSpPr>
            <p:spPr>
              <a:xfrm>
                <a:off x="855068" y="1521712"/>
                <a:ext cx="173740" cy="173740"/>
              </a:xfrm>
              <a:prstGeom prst="ellipse">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85"/>
                <a:endParaRPr lang="en-US" sz="1600" b="1">
                  <a:solidFill>
                    <a:prstClr val="white"/>
                  </a:solidFill>
                  <a:latin typeface="Intel Clear"/>
                </a:endParaRPr>
              </a:p>
            </p:txBody>
          </p:sp>
          <p:sp>
            <p:nvSpPr>
              <p:cNvPr id="14" name="Oval 13"/>
              <p:cNvSpPr/>
              <p:nvPr/>
            </p:nvSpPr>
            <p:spPr>
              <a:xfrm>
                <a:off x="848724" y="1774714"/>
                <a:ext cx="173740" cy="173740"/>
              </a:xfrm>
              <a:prstGeom prst="ellipse">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85"/>
                <a:endParaRPr lang="en-US" sz="1600" b="1">
                  <a:solidFill>
                    <a:prstClr val="white"/>
                  </a:solidFill>
                  <a:latin typeface="Intel Clear"/>
                </a:endParaRPr>
              </a:p>
            </p:txBody>
          </p:sp>
          <p:sp>
            <p:nvSpPr>
              <p:cNvPr id="15" name="Oval 14"/>
              <p:cNvSpPr/>
              <p:nvPr/>
            </p:nvSpPr>
            <p:spPr>
              <a:xfrm>
                <a:off x="1179572" y="1276350"/>
                <a:ext cx="173740" cy="173740"/>
              </a:xfrm>
              <a:prstGeom prst="ellipse">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85"/>
                <a:endParaRPr lang="en-US" sz="1600" b="1">
                  <a:solidFill>
                    <a:prstClr val="white"/>
                  </a:solidFill>
                  <a:latin typeface="Intel Clear"/>
                </a:endParaRPr>
              </a:p>
            </p:txBody>
          </p:sp>
          <p:sp>
            <p:nvSpPr>
              <p:cNvPr id="16" name="Oval 15"/>
              <p:cNvSpPr/>
              <p:nvPr/>
            </p:nvSpPr>
            <p:spPr>
              <a:xfrm>
                <a:off x="1176735" y="1565152"/>
                <a:ext cx="173740" cy="173740"/>
              </a:xfrm>
              <a:prstGeom prst="ellipse">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85"/>
                <a:endParaRPr lang="en-US" sz="1600" b="1">
                  <a:solidFill>
                    <a:prstClr val="white"/>
                  </a:solidFill>
                  <a:latin typeface="Intel Clear"/>
                </a:endParaRPr>
              </a:p>
            </p:txBody>
          </p:sp>
          <p:cxnSp>
            <p:nvCxnSpPr>
              <p:cNvPr id="17" name="Straight Connector 16"/>
              <p:cNvCxnSpPr>
                <a:stCxn id="8" idx="6"/>
                <a:endCxn id="11" idx="2"/>
              </p:cNvCxnSpPr>
              <p:nvPr/>
            </p:nvCxnSpPr>
            <p:spPr>
              <a:xfrm flipV="1">
                <a:off x="707140" y="1091940"/>
                <a:ext cx="141584" cy="17374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8" name="Straight Connector 17"/>
              <p:cNvCxnSpPr>
                <a:stCxn id="8" idx="6"/>
                <a:endCxn id="12" idx="2"/>
              </p:cNvCxnSpPr>
              <p:nvPr/>
            </p:nvCxnSpPr>
            <p:spPr>
              <a:xfrm>
                <a:off x="707140" y="1265680"/>
                <a:ext cx="149346" cy="8687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9" name="Straight Connector 18"/>
              <p:cNvCxnSpPr>
                <a:stCxn id="9" idx="6"/>
                <a:endCxn id="13" idx="2"/>
              </p:cNvCxnSpPr>
              <p:nvPr/>
            </p:nvCxnSpPr>
            <p:spPr>
              <a:xfrm>
                <a:off x="707140" y="1515620"/>
                <a:ext cx="147928" cy="9296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0" name="Straight Connector 19"/>
              <p:cNvCxnSpPr>
                <a:stCxn id="10" idx="6"/>
                <a:endCxn id="14" idx="2"/>
              </p:cNvCxnSpPr>
              <p:nvPr/>
            </p:nvCxnSpPr>
            <p:spPr>
              <a:xfrm>
                <a:off x="707140" y="1765560"/>
                <a:ext cx="141584" cy="9602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1" name="Straight Connector 20"/>
              <p:cNvCxnSpPr>
                <a:stCxn id="9" idx="6"/>
                <a:endCxn id="12" idx="2"/>
              </p:cNvCxnSpPr>
              <p:nvPr/>
            </p:nvCxnSpPr>
            <p:spPr>
              <a:xfrm flipV="1">
                <a:off x="707140" y="1352550"/>
                <a:ext cx="149346" cy="16307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2" name="Straight Connector 21"/>
              <p:cNvCxnSpPr>
                <a:stCxn id="10" idx="6"/>
                <a:endCxn id="13" idx="2"/>
              </p:cNvCxnSpPr>
              <p:nvPr/>
            </p:nvCxnSpPr>
            <p:spPr>
              <a:xfrm flipV="1">
                <a:off x="707140" y="1608582"/>
                <a:ext cx="147928" cy="15697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3" name="Straight Connector 22"/>
              <p:cNvCxnSpPr>
                <a:stCxn id="10" idx="6"/>
                <a:endCxn id="12" idx="2"/>
              </p:cNvCxnSpPr>
              <p:nvPr/>
            </p:nvCxnSpPr>
            <p:spPr>
              <a:xfrm flipV="1">
                <a:off x="707140" y="1352550"/>
                <a:ext cx="149346" cy="41301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4" name="Straight Connector 23"/>
              <p:cNvCxnSpPr>
                <a:stCxn id="9" idx="6"/>
                <a:endCxn id="11" idx="2"/>
              </p:cNvCxnSpPr>
              <p:nvPr/>
            </p:nvCxnSpPr>
            <p:spPr>
              <a:xfrm flipV="1">
                <a:off x="707140" y="1091940"/>
                <a:ext cx="141584" cy="42368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5" name="Straight Connector 24"/>
              <p:cNvCxnSpPr>
                <a:stCxn id="9" idx="6"/>
                <a:endCxn id="14" idx="2"/>
              </p:cNvCxnSpPr>
              <p:nvPr/>
            </p:nvCxnSpPr>
            <p:spPr>
              <a:xfrm>
                <a:off x="707140" y="1515620"/>
                <a:ext cx="141584" cy="34596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6" name="Straight Connector 25"/>
              <p:cNvCxnSpPr>
                <a:stCxn id="8" idx="6"/>
                <a:endCxn id="13" idx="2"/>
              </p:cNvCxnSpPr>
              <p:nvPr/>
            </p:nvCxnSpPr>
            <p:spPr>
              <a:xfrm>
                <a:off x="707140" y="1265680"/>
                <a:ext cx="147928" cy="34290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a:stCxn id="13" idx="6"/>
                <a:endCxn id="15" idx="2"/>
              </p:cNvCxnSpPr>
              <p:nvPr/>
            </p:nvCxnSpPr>
            <p:spPr>
              <a:xfrm flipV="1">
                <a:off x="1028808" y="1363220"/>
                <a:ext cx="150764" cy="24536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8" name="Straight Connector 27"/>
              <p:cNvCxnSpPr>
                <a:stCxn id="14" idx="6"/>
                <a:endCxn id="16" idx="2"/>
              </p:cNvCxnSpPr>
              <p:nvPr/>
            </p:nvCxnSpPr>
            <p:spPr>
              <a:xfrm flipV="1">
                <a:off x="1022464" y="1652022"/>
                <a:ext cx="154271" cy="20956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9" name="Straight Connector 28"/>
              <p:cNvCxnSpPr>
                <a:stCxn id="11" idx="6"/>
                <a:endCxn id="15" idx="2"/>
              </p:cNvCxnSpPr>
              <p:nvPr/>
            </p:nvCxnSpPr>
            <p:spPr>
              <a:xfrm>
                <a:off x="1022464" y="1091940"/>
                <a:ext cx="157108" cy="27128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0" name="Straight Connector 29"/>
              <p:cNvCxnSpPr>
                <a:stCxn id="11" idx="6"/>
                <a:endCxn id="16" idx="2"/>
              </p:cNvCxnSpPr>
              <p:nvPr/>
            </p:nvCxnSpPr>
            <p:spPr>
              <a:xfrm>
                <a:off x="1022464" y="1091940"/>
                <a:ext cx="154271" cy="56008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1" name="Straight Connector 30"/>
              <p:cNvCxnSpPr>
                <a:stCxn id="12" idx="6"/>
                <a:endCxn id="15" idx="2"/>
              </p:cNvCxnSpPr>
              <p:nvPr/>
            </p:nvCxnSpPr>
            <p:spPr>
              <a:xfrm>
                <a:off x="1030226" y="1352550"/>
                <a:ext cx="149346" cy="1067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2" name="Straight Connector 31"/>
              <p:cNvCxnSpPr>
                <a:stCxn id="13" idx="6"/>
                <a:endCxn id="16" idx="2"/>
              </p:cNvCxnSpPr>
              <p:nvPr/>
            </p:nvCxnSpPr>
            <p:spPr>
              <a:xfrm>
                <a:off x="1028808" y="1608582"/>
                <a:ext cx="147927" cy="4344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3" name="Straight Connector 32"/>
              <p:cNvCxnSpPr>
                <a:stCxn id="14" idx="6"/>
                <a:endCxn id="15" idx="2"/>
              </p:cNvCxnSpPr>
              <p:nvPr/>
            </p:nvCxnSpPr>
            <p:spPr>
              <a:xfrm flipV="1">
                <a:off x="1022464" y="1363220"/>
                <a:ext cx="157108" cy="49836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4" name="Straight Connector 33"/>
              <p:cNvCxnSpPr>
                <a:stCxn id="12" idx="6"/>
                <a:endCxn id="16" idx="2"/>
              </p:cNvCxnSpPr>
              <p:nvPr/>
            </p:nvCxnSpPr>
            <p:spPr>
              <a:xfrm>
                <a:off x="1030226" y="1352550"/>
                <a:ext cx="146509" cy="299472"/>
              </a:xfrm>
              <a:prstGeom prst="line">
                <a:avLst/>
              </a:prstGeom>
              <a:ln/>
            </p:spPr>
            <p:style>
              <a:lnRef idx="1">
                <a:schemeClr val="accent3"/>
              </a:lnRef>
              <a:fillRef idx="0">
                <a:schemeClr val="accent3"/>
              </a:fillRef>
              <a:effectRef idx="0">
                <a:schemeClr val="accent3"/>
              </a:effectRef>
              <a:fontRef idx="minor">
                <a:schemeClr val="tx1"/>
              </a:fontRef>
            </p:style>
          </p:cxnSp>
        </p:grpSp>
        <p:sp>
          <p:nvSpPr>
            <p:cNvPr id="7" name="TextBox 6"/>
            <p:cNvSpPr txBox="1"/>
            <p:nvPr/>
          </p:nvSpPr>
          <p:spPr>
            <a:xfrm>
              <a:off x="333756" y="2078511"/>
              <a:ext cx="1219200" cy="246341"/>
            </a:xfrm>
            <a:prstGeom prst="rect">
              <a:avLst/>
            </a:prstGeom>
            <a:noFill/>
          </p:spPr>
          <p:txBody>
            <a:bodyPr vert="horz" wrap="none" lIns="0" tIns="0" rIns="0" bIns="0" rtlCol="0" anchor="ctr">
              <a:noAutofit/>
            </a:bodyPr>
            <a:lstStyle/>
            <a:p>
              <a:pPr algn="ctr" defTabSz="609585"/>
              <a:r>
                <a:rPr lang="en-US" sz="1600" b="1" dirty="0">
                  <a:solidFill>
                    <a:srgbClr val="003C71"/>
                  </a:solidFill>
                  <a:latin typeface="Intel Clear"/>
                </a:rPr>
                <a:t>Trained Model</a:t>
              </a:r>
            </a:p>
          </p:txBody>
        </p:sp>
      </p:grpSp>
      <p:sp>
        <p:nvSpPr>
          <p:cNvPr id="35" name="TextBox 34"/>
          <p:cNvSpPr txBox="1"/>
          <p:nvPr/>
        </p:nvSpPr>
        <p:spPr>
          <a:xfrm>
            <a:off x="1810716" y="4148871"/>
            <a:ext cx="1131720" cy="738664"/>
          </a:xfrm>
          <a:prstGeom prst="rect">
            <a:avLst/>
          </a:prstGeom>
          <a:noFill/>
        </p:spPr>
        <p:txBody>
          <a:bodyPr vert="horz" wrap="none" lIns="0" tIns="0" rIns="0" bIns="0" rtlCol="0">
            <a:spAutoFit/>
          </a:bodyPr>
          <a:lstStyle/>
          <a:p>
            <a:pPr defTabSz="609585"/>
            <a:r>
              <a:rPr lang="en-US" sz="1600" dirty="0" err="1">
                <a:solidFill>
                  <a:srgbClr val="003C71"/>
                </a:solidFill>
                <a:latin typeface="Intel Clear"/>
              </a:rPr>
              <a:t>Caffe</a:t>
            </a:r>
            <a:r>
              <a:rPr lang="en-US" sz="1600" dirty="0">
                <a:solidFill>
                  <a:srgbClr val="003C71"/>
                </a:solidFill>
                <a:latin typeface="Intel Clear"/>
              </a:rPr>
              <a:t>*</a:t>
            </a:r>
          </a:p>
          <a:p>
            <a:pPr defTabSz="609585"/>
            <a:r>
              <a:rPr lang="en-US" sz="1600" dirty="0" err="1">
                <a:solidFill>
                  <a:srgbClr val="003C71"/>
                </a:solidFill>
                <a:latin typeface="Intel Clear"/>
              </a:rPr>
              <a:t>Tensorflow</a:t>
            </a:r>
            <a:r>
              <a:rPr lang="en-US" sz="1600" dirty="0">
                <a:solidFill>
                  <a:srgbClr val="003C71"/>
                </a:solidFill>
                <a:latin typeface="Intel Clear"/>
              </a:rPr>
              <a:t>*</a:t>
            </a:r>
          </a:p>
          <a:p>
            <a:pPr defTabSz="609585"/>
            <a:r>
              <a:rPr lang="en-US" sz="1600" dirty="0" err="1">
                <a:solidFill>
                  <a:srgbClr val="003C71"/>
                </a:solidFill>
                <a:latin typeface="Intel Clear"/>
              </a:rPr>
              <a:t>MXNet</a:t>
            </a:r>
            <a:r>
              <a:rPr lang="en-US" sz="1600" dirty="0">
                <a:solidFill>
                  <a:srgbClr val="003C71"/>
                </a:solidFill>
                <a:latin typeface="Intel Clear"/>
              </a:rPr>
              <a:t>*</a:t>
            </a:r>
          </a:p>
        </p:txBody>
      </p:sp>
      <p:sp>
        <p:nvSpPr>
          <p:cNvPr id="37" name="Rounded Rectangle 36"/>
          <p:cNvSpPr/>
          <p:nvPr/>
        </p:nvSpPr>
        <p:spPr>
          <a:xfrm>
            <a:off x="5029155" y="4191863"/>
            <a:ext cx="1117599" cy="663483"/>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defTabSz="609585"/>
            <a:r>
              <a:rPr lang="en-US" sz="1600" dirty="0">
                <a:solidFill>
                  <a:prstClr val="white"/>
                </a:solidFill>
                <a:latin typeface="Intel Clear"/>
              </a:rPr>
              <a:t>Model Optimizer</a:t>
            </a:r>
          </a:p>
        </p:txBody>
      </p:sp>
      <p:grpSp>
        <p:nvGrpSpPr>
          <p:cNvPr id="39" name="Group 38"/>
          <p:cNvGrpSpPr/>
          <p:nvPr/>
        </p:nvGrpSpPr>
        <p:grpSpPr>
          <a:xfrm>
            <a:off x="6515374" y="3936166"/>
            <a:ext cx="1050596" cy="1049981"/>
            <a:chOff x="533400" y="1005070"/>
            <a:chExt cx="819912" cy="943384"/>
          </a:xfrm>
        </p:grpSpPr>
        <p:sp>
          <p:nvSpPr>
            <p:cNvPr id="41" name="Oval 40"/>
            <p:cNvSpPr/>
            <p:nvPr/>
          </p:nvSpPr>
          <p:spPr>
            <a:xfrm>
              <a:off x="533400" y="1178810"/>
              <a:ext cx="173740" cy="173740"/>
            </a:xfrm>
            <a:prstGeom prst="ellipse">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85"/>
              <a:endParaRPr lang="en-US" sz="2667" b="1">
                <a:solidFill>
                  <a:prstClr val="white"/>
                </a:solidFill>
                <a:latin typeface="Intel Clear"/>
              </a:endParaRPr>
            </a:p>
          </p:txBody>
        </p:sp>
        <p:sp>
          <p:nvSpPr>
            <p:cNvPr id="42" name="Oval 41"/>
            <p:cNvSpPr/>
            <p:nvPr/>
          </p:nvSpPr>
          <p:spPr>
            <a:xfrm>
              <a:off x="533400" y="1428750"/>
              <a:ext cx="173740" cy="173740"/>
            </a:xfrm>
            <a:prstGeom prst="ellipse">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85"/>
              <a:endParaRPr lang="en-US" sz="2667" b="1">
                <a:solidFill>
                  <a:prstClr val="white"/>
                </a:solidFill>
                <a:latin typeface="Intel Clear"/>
              </a:endParaRPr>
            </a:p>
          </p:txBody>
        </p:sp>
        <p:sp>
          <p:nvSpPr>
            <p:cNvPr id="43" name="Oval 42"/>
            <p:cNvSpPr/>
            <p:nvPr/>
          </p:nvSpPr>
          <p:spPr>
            <a:xfrm>
              <a:off x="533400" y="1678690"/>
              <a:ext cx="173740" cy="173740"/>
            </a:xfrm>
            <a:prstGeom prst="ellipse">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85"/>
              <a:endParaRPr lang="en-US" sz="2667" b="1">
                <a:solidFill>
                  <a:prstClr val="white"/>
                </a:solidFill>
                <a:latin typeface="Intel Clear"/>
              </a:endParaRPr>
            </a:p>
          </p:txBody>
        </p:sp>
        <p:sp>
          <p:nvSpPr>
            <p:cNvPr id="44" name="Oval 43"/>
            <p:cNvSpPr/>
            <p:nvPr/>
          </p:nvSpPr>
          <p:spPr>
            <a:xfrm>
              <a:off x="848724" y="1005070"/>
              <a:ext cx="173740" cy="173740"/>
            </a:xfrm>
            <a:prstGeom prst="ellipse">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85"/>
              <a:endParaRPr lang="en-US" sz="2667" b="1">
                <a:solidFill>
                  <a:prstClr val="white"/>
                </a:solidFill>
                <a:latin typeface="Intel Clear"/>
              </a:endParaRPr>
            </a:p>
          </p:txBody>
        </p:sp>
        <p:sp>
          <p:nvSpPr>
            <p:cNvPr id="45" name="Oval 44"/>
            <p:cNvSpPr/>
            <p:nvPr/>
          </p:nvSpPr>
          <p:spPr>
            <a:xfrm>
              <a:off x="856486" y="1265680"/>
              <a:ext cx="173740" cy="173740"/>
            </a:xfrm>
            <a:prstGeom prst="ellipse">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85"/>
              <a:endParaRPr lang="en-US" sz="2667" b="1">
                <a:solidFill>
                  <a:prstClr val="white"/>
                </a:solidFill>
                <a:latin typeface="Intel Clear"/>
              </a:endParaRPr>
            </a:p>
          </p:txBody>
        </p:sp>
        <p:sp>
          <p:nvSpPr>
            <p:cNvPr id="46" name="Oval 45"/>
            <p:cNvSpPr/>
            <p:nvPr/>
          </p:nvSpPr>
          <p:spPr>
            <a:xfrm>
              <a:off x="855068" y="1521712"/>
              <a:ext cx="173740" cy="173740"/>
            </a:xfrm>
            <a:prstGeom prst="ellipse">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85"/>
              <a:endParaRPr lang="en-US" sz="2667" b="1">
                <a:solidFill>
                  <a:prstClr val="white"/>
                </a:solidFill>
                <a:latin typeface="Intel Clear"/>
              </a:endParaRPr>
            </a:p>
          </p:txBody>
        </p:sp>
        <p:sp>
          <p:nvSpPr>
            <p:cNvPr id="47" name="Oval 46"/>
            <p:cNvSpPr/>
            <p:nvPr/>
          </p:nvSpPr>
          <p:spPr>
            <a:xfrm>
              <a:off x="848724" y="1774714"/>
              <a:ext cx="173740" cy="173740"/>
            </a:xfrm>
            <a:prstGeom prst="ellipse">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85"/>
              <a:endParaRPr lang="en-US" sz="2667" b="1">
                <a:solidFill>
                  <a:prstClr val="white"/>
                </a:solidFill>
                <a:latin typeface="Intel Clear"/>
              </a:endParaRPr>
            </a:p>
          </p:txBody>
        </p:sp>
        <p:sp>
          <p:nvSpPr>
            <p:cNvPr id="48" name="Oval 47"/>
            <p:cNvSpPr/>
            <p:nvPr/>
          </p:nvSpPr>
          <p:spPr>
            <a:xfrm>
              <a:off x="1179572" y="1276350"/>
              <a:ext cx="173740" cy="173740"/>
            </a:xfrm>
            <a:prstGeom prst="ellipse">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85"/>
              <a:endParaRPr lang="en-US" sz="2667" b="1">
                <a:solidFill>
                  <a:prstClr val="white"/>
                </a:solidFill>
                <a:latin typeface="Intel Clear"/>
              </a:endParaRPr>
            </a:p>
          </p:txBody>
        </p:sp>
        <p:sp>
          <p:nvSpPr>
            <p:cNvPr id="49" name="Oval 48"/>
            <p:cNvSpPr/>
            <p:nvPr/>
          </p:nvSpPr>
          <p:spPr>
            <a:xfrm>
              <a:off x="1176735" y="1565152"/>
              <a:ext cx="173740" cy="173740"/>
            </a:xfrm>
            <a:prstGeom prst="ellipse">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585"/>
              <a:endParaRPr lang="en-US" sz="2667" b="1">
                <a:solidFill>
                  <a:prstClr val="white"/>
                </a:solidFill>
                <a:latin typeface="Intel Clear"/>
              </a:endParaRPr>
            </a:p>
          </p:txBody>
        </p:sp>
        <p:cxnSp>
          <p:nvCxnSpPr>
            <p:cNvPr id="50" name="Straight Connector 49"/>
            <p:cNvCxnSpPr>
              <a:stCxn id="41" idx="6"/>
              <a:endCxn id="44" idx="2"/>
            </p:cNvCxnSpPr>
            <p:nvPr/>
          </p:nvCxnSpPr>
          <p:spPr>
            <a:xfrm flipV="1">
              <a:off x="707140" y="1091940"/>
              <a:ext cx="141584" cy="17374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51" name="Straight Connector 50"/>
            <p:cNvCxnSpPr>
              <a:stCxn id="41" idx="6"/>
              <a:endCxn id="45" idx="2"/>
            </p:cNvCxnSpPr>
            <p:nvPr/>
          </p:nvCxnSpPr>
          <p:spPr>
            <a:xfrm>
              <a:off x="707140" y="1265680"/>
              <a:ext cx="149346" cy="8687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52" name="Straight Connector 51"/>
            <p:cNvCxnSpPr>
              <a:stCxn id="42" idx="6"/>
              <a:endCxn id="46" idx="2"/>
            </p:cNvCxnSpPr>
            <p:nvPr/>
          </p:nvCxnSpPr>
          <p:spPr>
            <a:xfrm>
              <a:off x="707140" y="1515620"/>
              <a:ext cx="147928" cy="9296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53" name="Straight Connector 52"/>
            <p:cNvCxnSpPr>
              <a:stCxn id="43" idx="6"/>
              <a:endCxn id="47" idx="2"/>
            </p:cNvCxnSpPr>
            <p:nvPr/>
          </p:nvCxnSpPr>
          <p:spPr>
            <a:xfrm>
              <a:off x="707140" y="1765560"/>
              <a:ext cx="141584" cy="9602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54" name="Straight Connector 53"/>
            <p:cNvCxnSpPr>
              <a:stCxn id="42" idx="6"/>
              <a:endCxn id="45" idx="2"/>
            </p:cNvCxnSpPr>
            <p:nvPr/>
          </p:nvCxnSpPr>
          <p:spPr>
            <a:xfrm flipV="1">
              <a:off x="707140" y="1352550"/>
              <a:ext cx="149346" cy="16307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55" name="Straight Connector 54"/>
            <p:cNvCxnSpPr>
              <a:stCxn id="43" idx="6"/>
              <a:endCxn id="46" idx="2"/>
            </p:cNvCxnSpPr>
            <p:nvPr/>
          </p:nvCxnSpPr>
          <p:spPr>
            <a:xfrm flipV="1">
              <a:off x="707140" y="1608582"/>
              <a:ext cx="147928" cy="15697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56" name="Straight Connector 55"/>
            <p:cNvCxnSpPr>
              <a:stCxn id="43" idx="6"/>
              <a:endCxn id="45" idx="2"/>
            </p:cNvCxnSpPr>
            <p:nvPr/>
          </p:nvCxnSpPr>
          <p:spPr>
            <a:xfrm flipV="1">
              <a:off x="707140" y="1352550"/>
              <a:ext cx="149346" cy="41301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57" name="Straight Connector 56"/>
            <p:cNvCxnSpPr>
              <a:stCxn id="42" idx="6"/>
              <a:endCxn id="44" idx="2"/>
            </p:cNvCxnSpPr>
            <p:nvPr/>
          </p:nvCxnSpPr>
          <p:spPr>
            <a:xfrm flipV="1">
              <a:off x="707140" y="1091940"/>
              <a:ext cx="141584" cy="42368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58" name="Straight Connector 57"/>
            <p:cNvCxnSpPr>
              <a:stCxn id="42" idx="6"/>
              <a:endCxn id="47" idx="2"/>
            </p:cNvCxnSpPr>
            <p:nvPr/>
          </p:nvCxnSpPr>
          <p:spPr>
            <a:xfrm>
              <a:off x="707140" y="1515620"/>
              <a:ext cx="141584" cy="34596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59" name="Straight Connector 58"/>
            <p:cNvCxnSpPr>
              <a:stCxn id="41" idx="6"/>
              <a:endCxn id="46" idx="2"/>
            </p:cNvCxnSpPr>
            <p:nvPr/>
          </p:nvCxnSpPr>
          <p:spPr>
            <a:xfrm>
              <a:off x="707140" y="1265680"/>
              <a:ext cx="147928" cy="34290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0" name="Straight Connector 59"/>
            <p:cNvCxnSpPr>
              <a:stCxn id="46" idx="6"/>
              <a:endCxn id="48" idx="2"/>
            </p:cNvCxnSpPr>
            <p:nvPr/>
          </p:nvCxnSpPr>
          <p:spPr>
            <a:xfrm flipV="1">
              <a:off x="1028808" y="1363220"/>
              <a:ext cx="150764" cy="24536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1" name="Straight Connector 60"/>
            <p:cNvCxnSpPr>
              <a:stCxn id="47" idx="6"/>
              <a:endCxn id="49" idx="2"/>
            </p:cNvCxnSpPr>
            <p:nvPr/>
          </p:nvCxnSpPr>
          <p:spPr>
            <a:xfrm flipV="1">
              <a:off x="1022464" y="1652022"/>
              <a:ext cx="154271" cy="20956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2" name="Straight Connector 61"/>
            <p:cNvCxnSpPr>
              <a:stCxn id="44" idx="6"/>
              <a:endCxn id="48" idx="2"/>
            </p:cNvCxnSpPr>
            <p:nvPr/>
          </p:nvCxnSpPr>
          <p:spPr>
            <a:xfrm>
              <a:off x="1022464" y="1091940"/>
              <a:ext cx="157108" cy="27128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3" name="Straight Connector 62"/>
            <p:cNvCxnSpPr>
              <a:stCxn id="44" idx="6"/>
              <a:endCxn id="49" idx="2"/>
            </p:cNvCxnSpPr>
            <p:nvPr/>
          </p:nvCxnSpPr>
          <p:spPr>
            <a:xfrm>
              <a:off x="1022464" y="1091940"/>
              <a:ext cx="154271" cy="56008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4" name="Straight Connector 63"/>
            <p:cNvCxnSpPr>
              <a:stCxn id="45" idx="6"/>
              <a:endCxn id="48" idx="2"/>
            </p:cNvCxnSpPr>
            <p:nvPr/>
          </p:nvCxnSpPr>
          <p:spPr>
            <a:xfrm>
              <a:off x="1030226" y="1352550"/>
              <a:ext cx="149346" cy="1067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5" name="Straight Connector 64"/>
            <p:cNvCxnSpPr>
              <a:stCxn id="46" idx="6"/>
              <a:endCxn id="49" idx="2"/>
            </p:cNvCxnSpPr>
            <p:nvPr/>
          </p:nvCxnSpPr>
          <p:spPr>
            <a:xfrm>
              <a:off x="1028808" y="1608582"/>
              <a:ext cx="147927" cy="4344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6" name="Straight Connector 65"/>
            <p:cNvCxnSpPr>
              <a:stCxn id="47" idx="6"/>
              <a:endCxn id="48" idx="2"/>
            </p:cNvCxnSpPr>
            <p:nvPr/>
          </p:nvCxnSpPr>
          <p:spPr>
            <a:xfrm flipV="1">
              <a:off x="1022464" y="1363220"/>
              <a:ext cx="157108" cy="49836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7" name="Straight Connector 66"/>
            <p:cNvCxnSpPr>
              <a:stCxn id="45" idx="6"/>
              <a:endCxn id="49" idx="2"/>
            </p:cNvCxnSpPr>
            <p:nvPr/>
          </p:nvCxnSpPr>
          <p:spPr>
            <a:xfrm>
              <a:off x="1030226" y="1352550"/>
              <a:ext cx="146509" cy="299472"/>
            </a:xfrm>
            <a:prstGeom prst="line">
              <a:avLst/>
            </a:prstGeom>
            <a:ln/>
          </p:spPr>
          <p:style>
            <a:lnRef idx="1">
              <a:schemeClr val="accent3"/>
            </a:lnRef>
            <a:fillRef idx="0">
              <a:schemeClr val="accent3"/>
            </a:fillRef>
            <a:effectRef idx="0">
              <a:schemeClr val="accent3"/>
            </a:effectRef>
            <a:fontRef idx="minor">
              <a:schemeClr val="tx1"/>
            </a:fontRef>
          </p:style>
        </p:cxnSp>
      </p:grpSp>
      <p:sp>
        <p:nvSpPr>
          <p:cNvPr id="40" name="TextBox 39"/>
          <p:cNvSpPr txBox="1"/>
          <p:nvPr/>
        </p:nvSpPr>
        <p:spPr>
          <a:xfrm>
            <a:off x="6318060" y="5140606"/>
            <a:ext cx="1176089" cy="189777"/>
          </a:xfrm>
          <a:prstGeom prst="rect">
            <a:avLst/>
          </a:prstGeom>
          <a:noFill/>
        </p:spPr>
        <p:txBody>
          <a:bodyPr vert="horz" wrap="none" lIns="0" tIns="0" rIns="0" bIns="0" rtlCol="0" anchor="ctr">
            <a:noAutofit/>
          </a:bodyPr>
          <a:lstStyle/>
          <a:p>
            <a:pPr algn="ctr" defTabSz="609585"/>
            <a:r>
              <a:rPr lang="en-US" sz="1600" b="1" dirty="0">
                <a:solidFill>
                  <a:srgbClr val="003C71"/>
                </a:solidFill>
                <a:latin typeface="Intel Clear"/>
              </a:rPr>
              <a:t>Optimized Model</a:t>
            </a:r>
          </a:p>
        </p:txBody>
      </p:sp>
      <p:sp>
        <p:nvSpPr>
          <p:cNvPr id="68" name="Right Arrow 67"/>
          <p:cNvSpPr/>
          <p:nvPr/>
        </p:nvSpPr>
        <p:spPr>
          <a:xfrm>
            <a:off x="4631137" y="4333914"/>
            <a:ext cx="293804" cy="374047"/>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a:solidFill>
                <a:prstClr val="white"/>
              </a:solidFill>
              <a:latin typeface="Intel Clear"/>
            </a:endParaRPr>
          </a:p>
        </p:txBody>
      </p:sp>
      <p:sp>
        <p:nvSpPr>
          <p:cNvPr id="69" name="Right Arrow 68"/>
          <p:cNvSpPr/>
          <p:nvPr/>
        </p:nvSpPr>
        <p:spPr>
          <a:xfrm>
            <a:off x="6199447" y="4333914"/>
            <a:ext cx="254000" cy="374047"/>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a:solidFill>
                <a:prstClr val="white"/>
              </a:solidFill>
              <a:latin typeface="Intel Clear"/>
            </a:endParaRPr>
          </a:p>
        </p:txBody>
      </p:sp>
      <p:sp>
        <p:nvSpPr>
          <p:cNvPr id="70" name="Rectangle 69"/>
          <p:cNvSpPr/>
          <p:nvPr/>
        </p:nvSpPr>
        <p:spPr>
          <a:xfrm>
            <a:off x="8845085" y="5393541"/>
            <a:ext cx="953955" cy="458067"/>
          </a:xfrm>
          <a:prstGeom prst="rect">
            <a:avLst/>
          </a:prstGeom>
          <a:solidFill>
            <a:schemeClr val="tx2"/>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r>
              <a:rPr lang="en-US" sz="1467" dirty="0">
                <a:solidFill>
                  <a:prstClr val="white"/>
                </a:solidFill>
                <a:latin typeface="Intel Clear"/>
              </a:rPr>
              <a:t>GEN</a:t>
            </a:r>
          </a:p>
        </p:txBody>
      </p:sp>
      <p:sp>
        <p:nvSpPr>
          <p:cNvPr id="71" name="Rectangle 70"/>
          <p:cNvSpPr/>
          <p:nvPr/>
        </p:nvSpPr>
        <p:spPr>
          <a:xfrm>
            <a:off x="7907097" y="5379056"/>
            <a:ext cx="879455" cy="447675"/>
          </a:xfrm>
          <a:prstGeom prst="rect">
            <a:avLst/>
          </a:prstGeom>
          <a:solidFill>
            <a:schemeClr val="tx2"/>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9555"/>
            <a:r>
              <a:rPr lang="en-US" sz="1467" b="1" dirty="0">
                <a:solidFill>
                  <a:prstClr val="white"/>
                </a:solidFill>
                <a:latin typeface="Intel Clear"/>
              </a:rPr>
              <a:t>CPU</a:t>
            </a:r>
          </a:p>
        </p:txBody>
      </p:sp>
      <p:sp>
        <p:nvSpPr>
          <p:cNvPr id="72" name="Rectangle 71"/>
          <p:cNvSpPr/>
          <p:nvPr/>
        </p:nvSpPr>
        <p:spPr>
          <a:xfrm>
            <a:off x="7907097" y="4879975"/>
            <a:ext cx="879455" cy="463253"/>
          </a:xfrm>
          <a:prstGeom prst="rect">
            <a:avLst/>
          </a:prstGeom>
          <a:solidFill>
            <a:schemeClr val="tx2"/>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09555"/>
            <a:r>
              <a:rPr lang="en-US" sz="1467" dirty="0">
                <a:solidFill>
                  <a:prstClr val="white"/>
                </a:solidFill>
                <a:latin typeface="Intel Clear"/>
              </a:rPr>
              <a:t>MKLDNN</a:t>
            </a:r>
          </a:p>
        </p:txBody>
      </p:sp>
      <p:sp>
        <p:nvSpPr>
          <p:cNvPr id="73" name="Rectangle 72"/>
          <p:cNvSpPr/>
          <p:nvPr/>
        </p:nvSpPr>
        <p:spPr>
          <a:xfrm>
            <a:off x="8845085" y="4889196"/>
            <a:ext cx="953955" cy="466051"/>
          </a:xfrm>
          <a:prstGeom prst="rect">
            <a:avLst/>
          </a:prstGeom>
          <a:solidFill>
            <a:schemeClr val="tx2"/>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r>
              <a:rPr lang="en-US" sz="1467" dirty="0" err="1">
                <a:solidFill>
                  <a:prstClr val="white"/>
                </a:solidFill>
                <a:latin typeface="Intel Clear"/>
              </a:rPr>
              <a:t>clDNN</a:t>
            </a:r>
            <a:endParaRPr lang="en-US" sz="1467" dirty="0">
              <a:solidFill>
                <a:prstClr val="white"/>
              </a:solidFill>
              <a:latin typeface="Intel Clear"/>
            </a:endParaRPr>
          </a:p>
        </p:txBody>
      </p:sp>
      <p:sp>
        <p:nvSpPr>
          <p:cNvPr id="75" name="Rectangle 74"/>
          <p:cNvSpPr/>
          <p:nvPr/>
        </p:nvSpPr>
        <p:spPr>
          <a:xfrm>
            <a:off x="8079169" y="4264787"/>
            <a:ext cx="2150031" cy="503084"/>
          </a:xfrm>
          <a:prstGeom prst="rect">
            <a:avLst/>
          </a:prstGeom>
          <a:solidFill>
            <a:schemeClr val="tx2"/>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r>
              <a:rPr lang="en-US" sz="1467" dirty="0">
                <a:solidFill>
                  <a:prstClr val="white"/>
                </a:solidFill>
                <a:latin typeface="Intel Clear"/>
              </a:rPr>
              <a:t>Inference Engine/</a:t>
            </a:r>
            <a:r>
              <a:rPr lang="en-US" sz="1467" dirty="0" err="1">
                <a:solidFill>
                  <a:prstClr val="white"/>
                </a:solidFill>
                <a:latin typeface="Intel Clear"/>
              </a:rPr>
              <a:t>OpenVX</a:t>
            </a:r>
            <a:r>
              <a:rPr lang="en-US" sz="1467" dirty="0">
                <a:solidFill>
                  <a:prstClr val="white"/>
                </a:solidFill>
                <a:latin typeface="Intel Clear"/>
              </a:rPr>
              <a:t>™</a:t>
            </a:r>
          </a:p>
        </p:txBody>
      </p:sp>
      <p:sp>
        <p:nvSpPr>
          <p:cNvPr id="76" name="Right Arrow 75"/>
          <p:cNvSpPr/>
          <p:nvPr/>
        </p:nvSpPr>
        <p:spPr>
          <a:xfrm>
            <a:off x="7685069" y="4275025"/>
            <a:ext cx="254000" cy="374047"/>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a:solidFill>
                <a:prstClr val="white"/>
              </a:solidFill>
              <a:latin typeface="Intel Clear"/>
            </a:endParaRPr>
          </a:p>
        </p:txBody>
      </p:sp>
      <p:grpSp>
        <p:nvGrpSpPr>
          <p:cNvPr id="81" name="Group 80"/>
          <p:cNvGrpSpPr/>
          <p:nvPr/>
        </p:nvGrpSpPr>
        <p:grpSpPr>
          <a:xfrm rot="10800000">
            <a:off x="10414257" y="3812405"/>
            <a:ext cx="829551" cy="285003"/>
            <a:chOff x="8719528" y="3077726"/>
            <a:chExt cx="829551" cy="285002"/>
          </a:xfrm>
        </p:grpSpPr>
        <p:sp>
          <p:nvSpPr>
            <p:cNvPr id="77" name="Rectangle 76"/>
            <p:cNvSpPr/>
            <p:nvPr/>
          </p:nvSpPr>
          <p:spPr>
            <a:xfrm>
              <a:off x="9035880" y="3077726"/>
              <a:ext cx="513199" cy="284701"/>
            </a:xfrm>
            <a:prstGeom prst="rect">
              <a:avLst/>
            </a:prstGeom>
            <a:solidFill>
              <a:schemeClr val="bg1">
                <a:lumMod val="95000"/>
              </a:schemeClr>
            </a:solidFill>
            <a:ln w="254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09555"/>
              <a:endParaRPr lang="en-US" sz="1600" b="1">
                <a:solidFill>
                  <a:srgbClr val="003C71"/>
                </a:solidFill>
                <a:latin typeface="Intel Clear"/>
              </a:endParaRPr>
            </a:p>
          </p:txBody>
        </p:sp>
        <p:sp>
          <p:nvSpPr>
            <p:cNvPr id="78" name="Isosceles Triangle 77"/>
            <p:cNvSpPr/>
            <p:nvPr/>
          </p:nvSpPr>
          <p:spPr>
            <a:xfrm rot="5400000">
              <a:off x="8723483" y="3074072"/>
              <a:ext cx="284701" cy="292612"/>
            </a:xfrm>
            <a:prstGeom prst="triangle">
              <a:avLst/>
            </a:prstGeom>
            <a:solidFill>
              <a:schemeClr val="bg1">
                <a:lumMod val="95000"/>
              </a:schemeClr>
            </a:solidFill>
            <a:ln w="254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09555"/>
              <a:endParaRPr lang="en-US" sz="1600" b="1">
                <a:solidFill>
                  <a:srgbClr val="003C71"/>
                </a:solidFill>
                <a:latin typeface="Intel Clear"/>
              </a:endParaRPr>
            </a:p>
          </p:txBody>
        </p:sp>
      </p:grpSp>
      <p:sp>
        <p:nvSpPr>
          <p:cNvPr id="79" name="TextBox 78"/>
          <p:cNvSpPr txBox="1"/>
          <p:nvPr/>
        </p:nvSpPr>
        <p:spPr>
          <a:xfrm>
            <a:off x="8910689" y="3687830"/>
            <a:ext cx="1530008" cy="246221"/>
          </a:xfrm>
          <a:prstGeom prst="rect">
            <a:avLst/>
          </a:prstGeom>
          <a:noFill/>
        </p:spPr>
        <p:txBody>
          <a:bodyPr vert="horz" wrap="square" lIns="0" tIns="0" rIns="0" bIns="0" rtlCol="0">
            <a:spAutoFit/>
          </a:bodyPr>
          <a:lstStyle/>
          <a:p>
            <a:pPr algn="ctr" defTabSz="609585"/>
            <a:r>
              <a:rPr lang="en-US" sz="1600" b="1" dirty="0">
                <a:solidFill>
                  <a:srgbClr val="003C71"/>
                </a:solidFill>
                <a:latin typeface="Intel Clear"/>
              </a:rPr>
              <a:t>Real-time Data</a:t>
            </a:r>
          </a:p>
        </p:txBody>
      </p:sp>
      <p:cxnSp>
        <p:nvCxnSpPr>
          <p:cNvPr id="85" name="Elbow Connector 84"/>
          <p:cNvCxnSpPr>
            <a:stCxn id="77" idx="3"/>
            <a:endCxn id="75" idx="0"/>
          </p:cNvCxnSpPr>
          <p:nvPr/>
        </p:nvCxnSpPr>
        <p:spPr>
          <a:xfrm rot="10800000" flipV="1">
            <a:off x="9154184" y="3955057"/>
            <a:ext cx="1260072" cy="309729"/>
          </a:xfrm>
          <a:prstGeom prst="bentConnector2">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a:off x="4397909" y="6437915"/>
            <a:ext cx="3901709" cy="143565"/>
          </a:xfrm>
          <a:prstGeom prst="rect">
            <a:avLst/>
          </a:prstGeom>
          <a:noFill/>
        </p:spPr>
        <p:txBody>
          <a:bodyPr vert="horz" wrap="none" lIns="0" tIns="0" rIns="0" bIns="0" rtlCol="0">
            <a:spAutoFit/>
          </a:bodyPr>
          <a:lstStyle/>
          <a:p>
            <a:pPr defTabSz="609585"/>
            <a:r>
              <a:rPr lang="en-US" sz="933">
                <a:solidFill>
                  <a:srgbClr val="B1BABF"/>
                </a:solidFill>
                <a:latin typeface="Intel Clear"/>
              </a:rPr>
              <a:t>OpenVX </a:t>
            </a:r>
            <a:r>
              <a:rPr lang="en-US" sz="933" dirty="0">
                <a:solidFill>
                  <a:srgbClr val="B1BABF"/>
                </a:solidFill>
                <a:latin typeface="Intel Clear"/>
              </a:rPr>
              <a:t>and </a:t>
            </a:r>
            <a:r>
              <a:rPr lang="en-US" sz="933">
                <a:solidFill>
                  <a:srgbClr val="B1BABF"/>
                </a:solidFill>
                <a:latin typeface="Intel Clear"/>
              </a:rPr>
              <a:t>the OpenVX </a:t>
            </a:r>
            <a:r>
              <a:rPr lang="en-US" sz="933" dirty="0">
                <a:solidFill>
                  <a:srgbClr val="B1BABF"/>
                </a:solidFill>
                <a:latin typeface="Intel Clear"/>
              </a:rPr>
              <a:t>logo are trademarks of the Khronos Group Inc.</a:t>
            </a:r>
          </a:p>
        </p:txBody>
      </p:sp>
      <p:sp>
        <p:nvSpPr>
          <p:cNvPr id="83" name="Rectangle 82"/>
          <p:cNvSpPr/>
          <p:nvPr/>
        </p:nvSpPr>
        <p:spPr>
          <a:xfrm>
            <a:off x="9877552" y="4914189"/>
            <a:ext cx="953955" cy="466051"/>
          </a:xfrm>
          <a:prstGeom prst="rect">
            <a:avLst/>
          </a:prstGeom>
          <a:solidFill>
            <a:schemeClr val="tx2"/>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r>
              <a:rPr lang="en-US" sz="1467" dirty="0">
                <a:solidFill>
                  <a:prstClr val="white"/>
                </a:solidFill>
                <a:latin typeface="Intel Clear"/>
              </a:rPr>
              <a:t>DLIA</a:t>
            </a:r>
          </a:p>
        </p:txBody>
      </p:sp>
      <p:sp>
        <p:nvSpPr>
          <p:cNvPr id="84" name="Rectangle 83"/>
          <p:cNvSpPr/>
          <p:nvPr/>
        </p:nvSpPr>
        <p:spPr>
          <a:xfrm>
            <a:off x="9879105" y="5410579"/>
            <a:ext cx="953955" cy="466051"/>
          </a:xfrm>
          <a:prstGeom prst="rect">
            <a:avLst/>
          </a:prstGeom>
          <a:solidFill>
            <a:schemeClr val="tx2"/>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r>
              <a:rPr lang="en-US" sz="1467" dirty="0">
                <a:solidFill>
                  <a:prstClr val="white"/>
                </a:solidFill>
                <a:latin typeface="Intel Clear"/>
              </a:rPr>
              <a:t>FPGA</a:t>
            </a:r>
          </a:p>
        </p:txBody>
      </p:sp>
    </p:spTree>
    <p:extLst>
      <p:ext uri="{BB962C8B-B14F-4D97-AF65-F5344CB8AC3E}">
        <p14:creationId xmlns:p14="http://schemas.microsoft.com/office/powerpoint/2010/main" val="194856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999" y="174283"/>
            <a:ext cx="10515600" cy="863600"/>
          </a:xfrm>
        </p:spPr>
        <p:txBody>
          <a:bodyPr>
            <a:normAutofit/>
          </a:bodyPr>
          <a:lstStyle/>
          <a:p>
            <a:r>
              <a:rPr lang="en-US" sz="4000" dirty="0"/>
              <a:t>Teaching Developers to build Digital Signs</a:t>
            </a:r>
          </a:p>
        </p:txBody>
      </p:sp>
      <p:grpSp>
        <p:nvGrpSpPr>
          <p:cNvPr id="16" name="Group 15"/>
          <p:cNvGrpSpPr/>
          <p:nvPr/>
        </p:nvGrpSpPr>
        <p:grpSpPr>
          <a:xfrm>
            <a:off x="4349388" y="2245382"/>
            <a:ext cx="2955403" cy="844998"/>
            <a:chOff x="8286469" y="4021944"/>
            <a:chExt cx="2955402" cy="844997"/>
          </a:xfrm>
        </p:grpSpPr>
        <p:sp>
          <p:nvSpPr>
            <p:cNvPr id="5" name="Rounded Rectangle 4"/>
            <p:cNvSpPr/>
            <p:nvPr/>
          </p:nvSpPr>
          <p:spPr bwMode="auto">
            <a:xfrm>
              <a:off x="8286469" y="4614395"/>
              <a:ext cx="829177" cy="252546"/>
            </a:xfrm>
            <a:prstGeom prst="roundRect">
              <a:avLst/>
            </a:prstGeom>
            <a:solidFill>
              <a:schemeClr val="accent1"/>
            </a:solidFill>
            <a:ln>
              <a:solidFill>
                <a:schemeClr val="accent1">
                  <a:lumMod val="20000"/>
                  <a:lumOff val="80000"/>
                </a:schemeClr>
              </a:solidFill>
              <a:headEnd type="none" w="sm" len="sm"/>
              <a:tailEnd type="none" w="sm" len="sm"/>
            </a:ln>
          </p:spPr>
          <p:style>
            <a:lnRef idx="1">
              <a:schemeClr val="accent5"/>
            </a:lnRef>
            <a:fillRef idx="3">
              <a:schemeClr val="accent5"/>
            </a:fillRef>
            <a:effectRef idx="2">
              <a:schemeClr val="accent5"/>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783" eaLnBrk="0" hangingPunct="0"/>
              <a:r>
                <a:rPr lang="en-US" sz="1300" b="1" dirty="0">
                  <a:solidFill>
                    <a:prstClr val="white"/>
                  </a:solidFill>
                  <a:cs typeface="Arial" pitchFamily="34" charset="0"/>
                </a:rPr>
                <a:t>Decode</a:t>
              </a:r>
            </a:p>
          </p:txBody>
        </p:sp>
        <p:sp>
          <p:nvSpPr>
            <p:cNvPr id="6" name="Rounded Rectangle 5"/>
            <p:cNvSpPr/>
            <p:nvPr/>
          </p:nvSpPr>
          <p:spPr bwMode="auto">
            <a:xfrm>
              <a:off x="10410121" y="4614395"/>
              <a:ext cx="831750" cy="252546"/>
            </a:xfrm>
            <a:prstGeom prst="roundRect">
              <a:avLst/>
            </a:prstGeom>
            <a:solidFill>
              <a:schemeClr val="accent1"/>
            </a:solidFill>
            <a:ln>
              <a:solidFill>
                <a:schemeClr val="accent1">
                  <a:lumMod val="20000"/>
                  <a:lumOff val="80000"/>
                </a:schemeClr>
              </a:solidFill>
              <a:headEnd type="none" w="sm" len="sm"/>
              <a:tailEnd type="none" w="sm" len="sm"/>
            </a:ln>
          </p:spPr>
          <p:style>
            <a:lnRef idx="1">
              <a:schemeClr val="accent5"/>
            </a:lnRef>
            <a:fillRef idx="3">
              <a:schemeClr val="accent5"/>
            </a:fillRef>
            <a:effectRef idx="2">
              <a:schemeClr val="accent5"/>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783" eaLnBrk="0" hangingPunct="0"/>
              <a:r>
                <a:rPr lang="en-US" sz="1300" b="1" dirty="0">
                  <a:solidFill>
                    <a:prstClr val="white"/>
                  </a:solidFill>
                  <a:cs typeface="Arial" pitchFamily="34" charset="0"/>
                </a:rPr>
                <a:t>Encode</a:t>
              </a:r>
            </a:p>
          </p:txBody>
        </p:sp>
        <p:sp>
          <p:nvSpPr>
            <p:cNvPr id="7" name="Rounded Rectangle 6"/>
            <p:cNvSpPr/>
            <p:nvPr/>
          </p:nvSpPr>
          <p:spPr bwMode="auto">
            <a:xfrm>
              <a:off x="9378007" y="4614395"/>
              <a:ext cx="769752" cy="252546"/>
            </a:xfrm>
            <a:prstGeom prst="roundRect">
              <a:avLst/>
            </a:prstGeom>
            <a:solidFill>
              <a:schemeClr val="accent1"/>
            </a:solidFill>
            <a:ln>
              <a:solidFill>
                <a:schemeClr val="accent1">
                  <a:lumMod val="20000"/>
                  <a:lumOff val="80000"/>
                </a:schemeClr>
              </a:solidFill>
              <a:headEnd type="none" w="sm" len="sm"/>
              <a:tailEnd type="none" w="sm" len="sm"/>
            </a:ln>
          </p:spPr>
          <p:style>
            <a:lnRef idx="1">
              <a:schemeClr val="accent5"/>
            </a:lnRef>
            <a:fillRef idx="3">
              <a:schemeClr val="accent5"/>
            </a:fillRef>
            <a:effectRef idx="2">
              <a:schemeClr val="accent5"/>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783" eaLnBrk="0" hangingPunct="0"/>
              <a:r>
                <a:rPr lang="en-US" sz="1300" b="1" dirty="0">
                  <a:solidFill>
                    <a:prstClr val="white"/>
                  </a:solidFill>
                  <a:cs typeface="Arial" pitchFamily="34" charset="0"/>
                </a:rPr>
                <a:t>Process</a:t>
              </a:r>
            </a:p>
          </p:txBody>
        </p:sp>
        <p:cxnSp>
          <p:nvCxnSpPr>
            <p:cNvPr id="8" name="Straight Arrow Connector 7"/>
            <p:cNvCxnSpPr>
              <a:stCxn id="5" idx="3"/>
              <a:endCxn id="7" idx="1"/>
            </p:cNvCxnSpPr>
            <p:nvPr/>
          </p:nvCxnSpPr>
          <p:spPr>
            <a:xfrm>
              <a:off x="9115645" y="4740668"/>
              <a:ext cx="262362" cy="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7" idx="3"/>
              <a:endCxn id="6" idx="1"/>
            </p:cNvCxnSpPr>
            <p:nvPr/>
          </p:nvCxnSpPr>
          <p:spPr>
            <a:xfrm>
              <a:off x="10147759" y="4740668"/>
              <a:ext cx="262362" cy="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440092" y="4021944"/>
              <a:ext cx="2600811" cy="430887"/>
            </a:xfrm>
            <a:prstGeom prst="rect">
              <a:avLst/>
            </a:prstGeom>
            <a:noFill/>
          </p:spPr>
          <p:txBody>
            <a:bodyPr vert="horz" wrap="square" lIns="0" tIns="0" rIns="0" bIns="0" rtlCol="0">
              <a:spAutoFit/>
            </a:bodyPr>
            <a:lstStyle/>
            <a:p>
              <a:pPr algn="ctr" defTabSz="914377"/>
              <a:r>
                <a:rPr lang="en-US" sz="1400" b="1" dirty="0">
                  <a:solidFill>
                    <a:srgbClr val="44546A"/>
                  </a:solidFill>
                </a:rPr>
                <a:t>Intel® Media SDK Overview</a:t>
              </a:r>
            </a:p>
            <a:p>
              <a:pPr algn="ctr" defTabSz="914377"/>
              <a:r>
                <a:rPr lang="en-US" sz="1400" b="1" dirty="0">
                  <a:solidFill>
                    <a:srgbClr val="44546A"/>
                  </a:solidFill>
                </a:rPr>
                <a:t>(</a:t>
              </a:r>
              <a:r>
                <a:rPr lang="en-US" sz="1400" b="1" dirty="0" err="1">
                  <a:solidFill>
                    <a:srgbClr val="44546A"/>
                  </a:solidFill>
                </a:rPr>
                <a:t>highlevel</a:t>
              </a:r>
              <a:r>
                <a:rPr lang="en-US" sz="1400" b="1" dirty="0">
                  <a:solidFill>
                    <a:srgbClr val="44546A"/>
                  </a:solidFill>
                </a:rPr>
                <a:t>)</a:t>
              </a:r>
            </a:p>
          </p:txBody>
        </p:sp>
      </p:grpSp>
      <p:sp>
        <p:nvSpPr>
          <p:cNvPr id="13" name="Content Placeholder 5"/>
          <p:cNvSpPr txBox="1">
            <a:spLocks/>
          </p:cNvSpPr>
          <p:nvPr/>
        </p:nvSpPr>
        <p:spPr>
          <a:xfrm>
            <a:off x="231495" y="1107266"/>
            <a:ext cx="7604567" cy="19831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prstClr val="black"/>
                </a:solidFill>
              </a:rPr>
              <a:t>Visual Retail Customer Requirements</a:t>
            </a:r>
          </a:p>
          <a:p>
            <a:pPr marL="342891" indent="-342891"/>
            <a:r>
              <a:rPr lang="en-US" sz="2400" dirty="0">
                <a:solidFill>
                  <a:prstClr val="black"/>
                </a:solidFill>
              </a:rPr>
              <a:t>HD quality digital signage in Retail store </a:t>
            </a:r>
          </a:p>
          <a:p>
            <a:pPr marL="342891" indent="-342891"/>
            <a:r>
              <a:rPr lang="en-US" sz="2400" dirty="0">
                <a:solidFill>
                  <a:prstClr val="black"/>
                </a:solidFill>
              </a:rPr>
              <a:t>Real-time analytics </a:t>
            </a:r>
          </a:p>
          <a:p>
            <a:pPr marL="342891" indent="-342891"/>
            <a:r>
              <a:rPr lang="en-US" sz="2400" dirty="0">
                <a:solidFill>
                  <a:prstClr val="black"/>
                </a:solidFill>
              </a:rPr>
              <a:t>Easy system upgrade</a:t>
            </a:r>
          </a:p>
          <a:p>
            <a:pPr marL="0" indent="0">
              <a:buNone/>
            </a:pPr>
            <a:endParaRPr lang="en-US" sz="2400" dirty="0">
              <a:solidFill>
                <a:prstClr val="black"/>
              </a:solidFill>
            </a:endParaRPr>
          </a:p>
          <a:p>
            <a:pPr marL="342891" indent="-342891"/>
            <a:endParaRPr lang="en-US" sz="1800" dirty="0">
              <a:solidFill>
                <a:prstClr val="black"/>
              </a:solidFill>
            </a:endParaRPr>
          </a:p>
        </p:txBody>
      </p:sp>
      <p:pic>
        <p:nvPicPr>
          <p:cNvPr id="14" name="Picture 13"/>
          <p:cNvPicPr>
            <a:picLocks noChangeAspect="1"/>
          </p:cNvPicPr>
          <p:nvPr/>
        </p:nvPicPr>
        <p:blipFill>
          <a:blip r:embed="rId3"/>
          <a:stretch>
            <a:fillRect/>
          </a:stretch>
        </p:blipFill>
        <p:spPr>
          <a:xfrm>
            <a:off x="7836062" y="1024810"/>
            <a:ext cx="4013039" cy="2368228"/>
          </a:xfrm>
          <a:prstGeom prst="rect">
            <a:avLst/>
          </a:prstGeom>
        </p:spPr>
      </p:pic>
      <p:sp>
        <p:nvSpPr>
          <p:cNvPr id="15" name="Content Placeholder 3"/>
          <p:cNvSpPr txBox="1">
            <a:spLocks/>
          </p:cNvSpPr>
          <p:nvPr/>
        </p:nvSpPr>
        <p:spPr>
          <a:xfrm>
            <a:off x="235996" y="3600119"/>
            <a:ext cx="11617605" cy="30469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prstClr val="black"/>
                </a:solidFill>
              </a:rPr>
              <a:t>We provide hands-on workshops that show developers how to enhanced Video performance with Intel® Media SDK </a:t>
            </a:r>
          </a:p>
          <a:p>
            <a:pPr marL="342891" indent="-342891"/>
            <a:r>
              <a:rPr lang="en-US" sz="2400" dirty="0">
                <a:solidFill>
                  <a:prstClr val="black"/>
                </a:solidFill>
              </a:rPr>
              <a:t>Equips developers with a </a:t>
            </a:r>
            <a:r>
              <a:rPr lang="en-US" sz="2400" b="1" dirty="0">
                <a:solidFill>
                  <a:prstClr val="black"/>
                </a:solidFill>
              </a:rPr>
              <a:t>standard  API </a:t>
            </a:r>
            <a:r>
              <a:rPr lang="en-US" sz="2400" dirty="0">
                <a:solidFill>
                  <a:prstClr val="black"/>
                </a:solidFill>
              </a:rPr>
              <a:t>to create </a:t>
            </a:r>
            <a:r>
              <a:rPr lang="en-US" sz="2400" b="1" dirty="0">
                <a:solidFill>
                  <a:prstClr val="black"/>
                </a:solidFill>
              </a:rPr>
              <a:t>high-performance video</a:t>
            </a:r>
            <a:r>
              <a:rPr lang="en-US" sz="2400" dirty="0">
                <a:solidFill>
                  <a:srgbClr val="4472C4">
                    <a:lumMod val="50000"/>
                  </a:srgbClr>
                </a:solidFill>
              </a:rPr>
              <a:t> </a:t>
            </a:r>
            <a:r>
              <a:rPr lang="en-US" sz="2400" dirty="0">
                <a:solidFill>
                  <a:prstClr val="black"/>
                </a:solidFill>
              </a:rPr>
              <a:t>solutions. </a:t>
            </a:r>
          </a:p>
          <a:p>
            <a:pPr marL="342891" indent="-342891"/>
            <a:r>
              <a:rPr lang="en-US" sz="2400" dirty="0">
                <a:solidFill>
                  <a:prstClr val="black"/>
                </a:solidFill>
              </a:rPr>
              <a:t>Provides easy access to </a:t>
            </a:r>
            <a:r>
              <a:rPr lang="en-US" sz="2400" b="1" dirty="0">
                <a:solidFill>
                  <a:prstClr val="black"/>
                </a:solidFill>
              </a:rPr>
              <a:t>hardware acceleration</a:t>
            </a:r>
            <a:r>
              <a:rPr lang="en-US" sz="2400" dirty="0">
                <a:solidFill>
                  <a:prstClr val="black"/>
                </a:solidFill>
              </a:rPr>
              <a:t> with Intel-optimized </a:t>
            </a:r>
            <a:r>
              <a:rPr lang="en-US" sz="2400" b="1" dirty="0">
                <a:solidFill>
                  <a:prstClr val="black"/>
                </a:solidFill>
              </a:rPr>
              <a:t>software fallback</a:t>
            </a:r>
            <a:r>
              <a:rPr lang="en-US" sz="2400" dirty="0">
                <a:solidFill>
                  <a:prstClr val="black"/>
                </a:solidFill>
              </a:rPr>
              <a:t>.</a:t>
            </a:r>
          </a:p>
          <a:p>
            <a:pPr marL="342891" indent="-342891"/>
            <a:r>
              <a:rPr lang="en-US" sz="2400" dirty="0">
                <a:solidFill>
                  <a:prstClr val="black"/>
                </a:solidFill>
              </a:rPr>
              <a:t>Improved productivity with </a:t>
            </a:r>
            <a:r>
              <a:rPr lang="en-US" sz="2400" b="1" dirty="0">
                <a:solidFill>
                  <a:prstClr val="black"/>
                </a:solidFill>
              </a:rPr>
              <a:t>optimized routines </a:t>
            </a:r>
            <a:r>
              <a:rPr lang="en-US" sz="2400" dirty="0">
                <a:solidFill>
                  <a:prstClr val="black"/>
                </a:solidFill>
              </a:rPr>
              <a:t>for delivering maximum video performance for </a:t>
            </a:r>
            <a:r>
              <a:rPr lang="en-US" sz="2400" b="1" dirty="0">
                <a:solidFill>
                  <a:prstClr val="black"/>
                </a:solidFill>
              </a:rPr>
              <a:t>decoding, encoding and frame processing tasks.</a:t>
            </a:r>
            <a:endParaRPr lang="en-US" sz="2400" dirty="0">
              <a:solidFill>
                <a:prstClr val="black"/>
              </a:solidFill>
            </a:endParaRPr>
          </a:p>
          <a:p>
            <a:pPr marL="342891" indent="-342891"/>
            <a:r>
              <a:rPr lang="en-US" sz="2400" b="1" dirty="0">
                <a:solidFill>
                  <a:prstClr val="black"/>
                </a:solidFill>
              </a:rPr>
              <a:t>Supports built-in future proofing </a:t>
            </a:r>
            <a:r>
              <a:rPr lang="en-US" sz="2400" dirty="0">
                <a:solidFill>
                  <a:prstClr val="black"/>
                </a:solidFill>
              </a:rPr>
              <a:t>of video applications for upcoming platforms. </a:t>
            </a:r>
          </a:p>
          <a:p>
            <a:pPr marL="0" indent="0">
              <a:buNone/>
            </a:pPr>
            <a:endParaRPr lang="en-US" sz="2000" dirty="0">
              <a:solidFill>
                <a:prstClr val="black"/>
              </a:solidFill>
            </a:endParaRPr>
          </a:p>
        </p:txBody>
      </p:sp>
    </p:spTree>
    <p:extLst>
      <p:ext uri="{BB962C8B-B14F-4D97-AF65-F5344CB8AC3E}">
        <p14:creationId xmlns:p14="http://schemas.microsoft.com/office/powerpoint/2010/main" val="191130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27D8A-C56E-544E-9C68-0C8AAFEC3B7B}"/>
              </a:ext>
            </a:extLst>
          </p:cNvPr>
          <p:cNvSpPr>
            <a:spLocks noGrp="1"/>
          </p:cNvSpPr>
          <p:nvPr>
            <p:ph type="sldNum" sz="quarter" idx="12"/>
          </p:nvPr>
        </p:nvSpPr>
        <p:spPr/>
        <p:txBody>
          <a:bodyPr/>
          <a:lstStyle/>
          <a:p>
            <a:fld id="{EE2556C5-CE8C-6547-B838-EA80C61A4AF7}" type="slidenum">
              <a:rPr lang="en-US" smtClean="0"/>
              <a:pPr/>
              <a:t>18</a:t>
            </a:fld>
            <a:endParaRPr lang="en-US" dirty="0"/>
          </a:p>
        </p:txBody>
      </p:sp>
      <p:sp>
        <p:nvSpPr>
          <p:cNvPr id="3" name="Title 2">
            <a:extLst>
              <a:ext uri="{FF2B5EF4-FFF2-40B4-BE49-F238E27FC236}">
                <a16:creationId xmlns:a16="http://schemas.microsoft.com/office/drawing/2014/main" id="{B9867E08-A62B-9E4F-A424-D322F829EC77}"/>
              </a:ext>
            </a:extLst>
          </p:cNvPr>
          <p:cNvSpPr>
            <a:spLocks noGrp="1"/>
          </p:cNvSpPr>
          <p:nvPr>
            <p:ph type="title"/>
          </p:nvPr>
        </p:nvSpPr>
        <p:spPr/>
        <p:txBody>
          <a:bodyPr/>
          <a:lstStyle/>
          <a:p>
            <a:r>
              <a:rPr lang="en-US" dirty="0"/>
              <a:t>Media-SDK</a:t>
            </a:r>
          </a:p>
        </p:txBody>
      </p:sp>
      <p:sp>
        <p:nvSpPr>
          <p:cNvPr id="4" name="Footer Placeholder 3">
            <a:extLst>
              <a:ext uri="{FF2B5EF4-FFF2-40B4-BE49-F238E27FC236}">
                <a16:creationId xmlns:a16="http://schemas.microsoft.com/office/drawing/2014/main" id="{15D66560-2F66-E74E-9AF9-70DB057D1E53}"/>
              </a:ext>
            </a:extLst>
          </p:cNvPr>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21818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03AFEF-B7A1-1A4C-848C-22514B7DDFC3}"/>
              </a:ext>
            </a:extLst>
          </p:cNvPr>
          <p:cNvSpPr>
            <a:spLocks noGrp="1"/>
          </p:cNvSpPr>
          <p:nvPr>
            <p:ph type="sldNum" sz="quarter" idx="12"/>
          </p:nvPr>
        </p:nvSpPr>
        <p:spPr/>
        <p:txBody>
          <a:bodyPr/>
          <a:lstStyle/>
          <a:p>
            <a:fld id="{EE2556C5-CE8C-6547-B838-EA80C61A4AF7}" type="slidenum">
              <a:rPr lang="en-US" smtClean="0"/>
              <a:pPr/>
              <a:t>19</a:t>
            </a:fld>
            <a:endParaRPr lang="en-US" dirty="0"/>
          </a:p>
        </p:txBody>
      </p:sp>
      <p:sp>
        <p:nvSpPr>
          <p:cNvPr id="3" name="Title 2">
            <a:extLst>
              <a:ext uri="{FF2B5EF4-FFF2-40B4-BE49-F238E27FC236}">
                <a16:creationId xmlns:a16="http://schemas.microsoft.com/office/drawing/2014/main" id="{ACAD033A-2CC7-DB44-A64B-5D61EA647556}"/>
              </a:ext>
            </a:extLst>
          </p:cNvPr>
          <p:cNvSpPr>
            <a:spLocks noGrp="1"/>
          </p:cNvSpPr>
          <p:nvPr>
            <p:ph type="title"/>
          </p:nvPr>
        </p:nvSpPr>
        <p:spPr/>
        <p:txBody>
          <a:bodyPr/>
          <a:lstStyle/>
          <a:p>
            <a:r>
              <a:rPr lang="en-US" dirty="0"/>
              <a:t>OpenCL</a:t>
            </a:r>
          </a:p>
        </p:txBody>
      </p:sp>
      <p:sp>
        <p:nvSpPr>
          <p:cNvPr id="4" name="Footer Placeholder 3">
            <a:extLst>
              <a:ext uri="{FF2B5EF4-FFF2-40B4-BE49-F238E27FC236}">
                <a16:creationId xmlns:a16="http://schemas.microsoft.com/office/drawing/2014/main" id="{62BDC0A4-3910-A944-885C-50C4F43A553E}"/>
              </a:ext>
            </a:extLst>
          </p:cNvPr>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362082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2</a:t>
            </a:fld>
            <a:endParaRPr lang="en-US" dirty="0">
              <a:solidFill>
                <a:prstClr val="white"/>
              </a:solidFill>
            </a:endParaRPr>
          </a:p>
        </p:txBody>
      </p:sp>
      <p:pic>
        <p:nvPicPr>
          <p:cNvPr id="3" name="Picture 2"/>
          <p:cNvPicPr>
            <a:picLocks noChangeAspect="1"/>
          </p:cNvPicPr>
          <p:nvPr/>
        </p:nvPicPr>
        <p:blipFill>
          <a:blip r:embed="rId3"/>
          <a:stretch>
            <a:fillRect/>
          </a:stretch>
        </p:blipFill>
        <p:spPr>
          <a:xfrm>
            <a:off x="0" y="381000"/>
            <a:ext cx="12192000" cy="5824545"/>
          </a:xfrm>
          <a:prstGeom prst="rect">
            <a:avLst/>
          </a:prstGeom>
        </p:spPr>
      </p:pic>
    </p:spTree>
    <p:extLst>
      <p:ext uri="{BB962C8B-B14F-4D97-AF65-F5344CB8AC3E}">
        <p14:creationId xmlns:p14="http://schemas.microsoft.com/office/powerpoint/2010/main" val="141892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6E4310-A303-F04F-94BE-A65A13CCA27D}"/>
              </a:ext>
            </a:extLst>
          </p:cNvPr>
          <p:cNvSpPr>
            <a:spLocks noGrp="1"/>
          </p:cNvSpPr>
          <p:nvPr>
            <p:ph type="sldNum" sz="quarter" idx="12"/>
          </p:nvPr>
        </p:nvSpPr>
        <p:spPr/>
        <p:txBody>
          <a:bodyPr/>
          <a:lstStyle/>
          <a:p>
            <a:fld id="{EE2556C5-CE8C-6547-B838-EA80C61A4AF7}" type="slidenum">
              <a:rPr lang="en-US" smtClean="0"/>
              <a:pPr/>
              <a:t>20</a:t>
            </a:fld>
            <a:endParaRPr lang="en-US" dirty="0"/>
          </a:p>
        </p:txBody>
      </p:sp>
      <p:sp>
        <p:nvSpPr>
          <p:cNvPr id="3" name="Title 2">
            <a:extLst>
              <a:ext uri="{FF2B5EF4-FFF2-40B4-BE49-F238E27FC236}">
                <a16:creationId xmlns:a16="http://schemas.microsoft.com/office/drawing/2014/main" id="{272DEF37-F818-C943-A2B8-FFB24AB136E5}"/>
              </a:ext>
            </a:extLst>
          </p:cNvPr>
          <p:cNvSpPr>
            <a:spLocks noGrp="1"/>
          </p:cNvSpPr>
          <p:nvPr>
            <p:ph type="title"/>
          </p:nvPr>
        </p:nvSpPr>
        <p:spPr/>
        <p:txBody>
          <a:bodyPr/>
          <a:lstStyle/>
          <a:p>
            <a:r>
              <a:rPr lang="en-US" dirty="0"/>
              <a:t>System Studio / </a:t>
            </a:r>
            <a:r>
              <a:rPr lang="en-US" dirty="0" err="1"/>
              <a:t>Vtune</a:t>
            </a:r>
            <a:endParaRPr lang="en-US" dirty="0"/>
          </a:p>
        </p:txBody>
      </p:sp>
      <p:sp>
        <p:nvSpPr>
          <p:cNvPr id="4" name="Footer Placeholder 3">
            <a:extLst>
              <a:ext uri="{FF2B5EF4-FFF2-40B4-BE49-F238E27FC236}">
                <a16:creationId xmlns:a16="http://schemas.microsoft.com/office/drawing/2014/main" id="{93641898-A506-784A-BDFE-3B8403CF0E70}"/>
              </a:ext>
            </a:extLst>
          </p:cNvPr>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282073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a:solidFill>
                  <a:srgbClr val="F3D54E"/>
                </a:solidFill>
                <a:effectLst>
                  <a:outerShdw blurRad="431800" algn="ctr" rotWithShape="0">
                    <a:prstClr val="black"/>
                  </a:outerShdw>
                </a:effectLst>
              </a:rPr>
              <a:t>Smart video Workshop </a:t>
            </a:r>
            <a:r>
              <a:rPr lang="en-US" sz="5400" kern="0" spc="100" dirty="0">
                <a:solidFill>
                  <a:schemeClr val="tx1"/>
                </a:solidFill>
                <a:effectLst>
                  <a:outerShdw blurRad="431800" algn="ctr" rotWithShape="0">
                    <a:prstClr val="black"/>
                  </a:outerShdw>
                </a:effectLst>
              </a:rPr>
              <a:t>Overview </a:t>
            </a:r>
          </a:p>
        </p:txBody>
      </p:sp>
      <p:sp>
        <p:nvSpPr>
          <p:cNvPr id="2" name="Slide Number Placeholder 1"/>
          <p:cNvSpPr>
            <a:spLocks noGrp="1"/>
          </p:cNvSpPr>
          <p:nvPr>
            <p:ph type="sldNum" sz="quarter" idx="14"/>
          </p:nvPr>
        </p:nvSpPr>
        <p:spPr/>
        <p:txBody>
          <a:bodyPr/>
          <a:lstStyle/>
          <a:p>
            <a:pPr marL="0" marR="0" lvl="0" indent="0" algn="l" defTabSz="914400" rtl="0" eaLnBrk="0" fontAlgn="base" latinLnBrk="0" hangingPunct="0">
              <a:lnSpc>
                <a:spcPct val="100000"/>
              </a:lnSpc>
              <a:spcBef>
                <a:spcPct val="50000"/>
              </a:spcBef>
              <a:spcAft>
                <a:spcPct val="0"/>
              </a:spcAft>
              <a:buClrTx/>
              <a:buSzTx/>
              <a:buFontTx/>
              <a:buNone/>
              <a:tabLst/>
              <a:defRPr/>
            </a:pPr>
            <a:fld id="{FD44707B-D922-47D5-BD24-D96E91B70543}" type="slidenum">
              <a:rPr kumimoji="0" lang="en-US" sz="1800" b="0" i="0" u="none" strike="noStrike" kern="1200" cap="none" spc="0" normalizeH="0" baseline="0" noProof="0" smtClean="0">
                <a:ln>
                  <a:noFill/>
                </a:ln>
                <a:solidFill>
                  <a:prstClr val="white"/>
                </a:solidFill>
                <a:effectLst/>
                <a:uLnTx/>
                <a:uFillTx/>
                <a:latin typeface="Intel Clear"/>
                <a:ea typeface="+mn-ea"/>
                <a:cs typeface="+mn-cs"/>
              </a:rPr>
              <a:pPr marL="0" marR="0" lvl="0" indent="0" algn="l" defTabSz="914400" rtl="0" eaLnBrk="0" fontAlgn="base" latinLnBrk="0" hangingPunct="0">
                <a:lnSpc>
                  <a:spcPct val="100000"/>
                </a:lnSpc>
                <a:spcBef>
                  <a:spcPct val="50000"/>
                </a:spcBef>
                <a:spcAft>
                  <a:spcPct val="0"/>
                </a:spcAft>
                <a:buClrTx/>
                <a:buSzTx/>
                <a:buFontTx/>
                <a:buNone/>
                <a:tabLst/>
                <a:defRPr/>
              </a:pPr>
              <a:t>21</a:t>
            </a:fld>
            <a:endParaRPr kumimoji="0" lang="en-US" sz="1800"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7" name="Rounded Rectangle 6"/>
          <p:cNvSpPr/>
          <p:nvPr/>
        </p:nvSpPr>
        <p:spPr>
          <a:xfrm>
            <a:off x="329784" y="1914732"/>
            <a:ext cx="4332157" cy="1233202"/>
          </a:xfrm>
          <a:prstGeom prst="roundRect">
            <a:avLst/>
          </a:prstGeom>
          <a:gradFill flip="none" rotWithShape="1">
            <a:gsLst>
              <a:gs pos="0">
                <a:srgbClr val="005FB2"/>
              </a:gs>
              <a:gs pos="100000">
                <a:srgbClr val="0073D4"/>
              </a:gs>
              <a:gs pos="0">
                <a:schemeClr val="bg2"/>
              </a:gs>
            </a:gsLst>
            <a:lin ang="2700000" scaled="1"/>
            <a:tileRect/>
          </a:gradFill>
          <a:ln>
            <a:noFill/>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prstClr val="white"/>
              </a:buClr>
              <a:buFont typeface="+mj-lt"/>
              <a:buAutoNum type="arabicPeriod"/>
            </a:pPr>
            <a:r>
              <a:rPr kumimoji="0" lang="en-US" sz="1600" b="0" i="0" u="none" strike="noStrike" kern="1200" cap="none" spc="0" normalizeH="0" baseline="0" noProof="0" dirty="0">
                <a:ln>
                  <a:noFill/>
                </a:ln>
                <a:solidFill>
                  <a:prstClr val="white"/>
                </a:solidFill>
                <a:effectLst/>
                <a:uLnTx/>
                <a:uFillTx/>
                <a:latin typeface="Intel Clear"/>
                <a:ea typeface="+mn-ea"/>
                <a:cs typeface="+mn-cs"/>
              </a:rPr>
              <a:t>Introduction to </a:t>
            </a:r>
            <a:r>
              <a:rPr lang="en-US" dirty="0"/>
              <a:t>Intel</a:t>
            </a:r>
            <a:r>
              <a:rPr lang="en-US" b="1" baseline="30000" dirty="0"/>
              <a:t>®</a:t>
            </a:r>
            <a:r>
              <a:rPr lang="en-US" dirty="0"/>
              <a:t> technologies for deep learning inference</a:t>
            </a:r>
            <a:endParaRPr kumimoji="0" lang="en-US" sz="1600" b="0" i="0" u="none" strike="noStrike" kern="1200" cap="none" spc="0" normalizeH="0" baseline="0" noProof="0" dirty="0">
              <a:ln>
                <a:noFill/>
              </a:ln>
              <a:solidFill>
                <a:prstClr val="white"/>
              </a:solidFill>
              <a:effectLst/>
              <a:uLnTx/>
              <a:uFillTx/>
              <a:latin typeface="Intel Clear"/>
              <a:ea typeface="+mn-ea"/>
              <a:cs typeface="+mn-cs"/>
            </a:endParaRPr>
          </a:p>
          <a:p>
            <a:pPr marL="457200" marR="0" lvl="0" indent="-457200" algn="l" defTabSz="914400" rtl="0" eaLnBrk="1" fontAlgn="auto" latinLnBrk="0" hangingPunct="1">
              <a:lnSpc>
                <a:spcPct val="100000"/>
              </a:lnSpc>
              <a:spcBef>
                <a:spcPts val="0"/>
              </a:spcBef>
              <a:spcAft>
                <a:spcPts val="0"/>
              </a:spcAft>
              <a:buClr>
                <a:prstClr val="white"/>
              </a:buClr>
              <a:buSzTx/>
              <a:buFont typeface="+mj-lt"/>
              <a:buAutoNum type="arabicPeriod"/>
              <a:tabLst/>
              <a:defRPr/>
            </a:pPr>
            <a:r>
              <a:rPr kumimoji="0" lang="en-US" b="0" i="0" u="none" strike="noStrike" kern="1200" cap="none" spc="0" normalizeH="0" baseline="0" noProof="0" dirty="0">
                <a:ln>
                  <a:noFill/>
                </a:ln>
                <a:solidFill>
                  <a:prstClr val="white"/>
                </a:solidFill>
                <a:effectLst/>
                <a:uLnTx/>
                <a:uFillTx/>
                <a:latin typeface="Intel Clear"/>
                <a:ea typeface="+mn-ea"/>
                <a:cs typeface="+mn-cs"/>
              </a:rPr>
              <a:t>Hardware acceleration  techniques</a:t>
            </a:r>
          </a:p>
        </p:txBody>
      </p:sp>
      <p:sp>
        <p:nvSpPr>
          <p:cNvPr id="9" name="TextBox 8"/>
          <p:cNvSpPr txBox="1"/>
          <p:nvPr/>
        </p:nvSpPr>
        <p:spPr>
          <a:xfrm>
            <a:off x="471951" y="1268401"/>
            <a:ext cx="30741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Intel Clear Pro"/>
                <a:ea typeface="+mn-ea"/>
                <a:cs typeface="+mn-cs"/>
              </a:rPr>
              <a:t>Introduction</a:t>
            </a:r>
          </a:p>
        </p:txBody>
      </p:sp>
      <p:sp>
        <p:nvSpPr>
          <p:cNvPr id="14" name="Rounded Rectangle 13"/>
          <p:cNvSpPr/>
          <p:nvPr/>
        </p:nvSpPr>
        <p:spPr>
          <a:xfrm>
            <a:off x="7653457" y="1526832"/>
            <a:ext cx="4066595" cy="936619"/>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buClr>
                <a:prstClr val="white"/>
              </a:buClr>
            </a:pPr>
            <a:r>
              <a:rPr lang="en-US" sz="1600" dirty="0">
                <a:solidFill>
                  <a:prstClr val="white"/>
                </a:solidFill>
                <a:latin typeface="Intel Clear"/>
              </a:rPr>
              <a:t>2.  Basic End to End Object Detection Example</a:t>
            </a:r>
          </a:p>
        </p:txBody>
      </p:sp>
      <p:sp>
        <p:nvSpPr>
          <p:cNvPr id="15" name="TextBox 14"/>
          <p:cNvSpPr txBox="1"/>
          <p:nvPr/>
        </p:nvSpPr>
        <p:spPr>
          <a:xfrm>
            <a:off x="5321508" y="1743530"/>
            <a:ext cx="21162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Intel Clear Pro"/>
                <a:ea typeface="+mn-ea"/>
                <a:cs typeface="+mn-cs"/>
              </a:rPr>
              <a:t>Classification</a:t>
            </a:r>
          </a:p>
        </p:txBody>
      </p:sp>
      <p:sp>
        <p:nvSpPr>
          <p:cNvPr id="17" name="Rounded Rectangle 16"/>
          <p:cNvSpPr/>
          <p:nvPr/>
        </p:nvSpPr>
        <p:spPr>
          <a:xfrm>
            <a:off x="7653457" y="2713304"/>
            <a:ext cx="4066595" cy="877184"/>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buClr>
                <a:prstClr val="white"/>
              </a:buClr>
            </a:pPr>
            <a:r>
              <a:rPr lang="en-US" sz="1600" dirty="0"/>
              <a:t>3,4,5. HW Acceleration with CPU, Integrated GPU, Intel</a:t>
            </a:r>
            <a:r>
              <a:rPr lang="en-US" sz="1600" baseline="30000" dirty="0"/>
              <a:t>®</a:t>
            </a:r>
            <a:r>
              <a:rPr lang="en-US" sz="1600" dirty="0"/>
              <a:t> </a:t>
            </a:r>
            <a:r>
              <a:rPr lang="en-US" sz="1600" dirty="0" err="1"/>
              <a:t>Movidius</a:t>
            </a:r>
            <a:r>
              <a:rPr lang="en-US" sz="1600" dirty="0"/>
              <a:t>™ NCS, FPGA</a:t>
            </a:r>
            <a:endParaRPr kumimoji="0" lang="en-US" sz="1600"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18" name="TextBox 17"/>
          <p:cNvSpPr txBox="1"/>
          <p:nvPr/>
        </p:nvSpPr>
        <p:spPr>
          <a:xfrm>
            <a:off x="5070703" y="2805679"/>
            <a:ext cx="27883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Intel Clear Pro"/>
                <a:ea typeface="+mn-ea"/>
                <a:cs typeface="+mn-cs"/>
              </a:rPr>
              <a:t>H/W Acceleration</a:t>
            </a:r>
          </a:p>
        </p:txBody>
      </p:sp>
      <p:sp>
        <p:nvSpPr>
          <p:cNvPr id="25" name="Rounded Rectangle 24"/>
          <p:cNvSpPr/>
          <p:nvPr/>
        </p:nvSpPr>
        <p:spPr>
          <a:xfrm>
            <a:off x="7653457" y="3756669"/>
            <a:ext cx="4066595"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R="0" lvl="0" algn="l" defTabSz="914400" rtl="0" eaLnBrk="1" fontAlgn="auto" latinLnBrk="0" hangingPunct="1">
              <a:lnSpc>
                <a:spcPct val="100000"/>
              </a:lnSpc>
              <a:spcBef>
                <a:spcPts val="0"/>
              </a:spcBef>
              <a:spcAft>
                <a:spcPts val="0"/>
              </a:spcAft>
              <a:buClr>
                <a:prstClr val="white"/>
              </a:buClr>
              <a:buSzTx/>
              <a:tabLst/>
              <a:defRPr/>
            </a:pPr>
            <a:r>
              <a:rPr kumimoji="0" lang="en-US" sz="1600" b="0" i="0" u="none" strike="noStrike" kern="1200" cap="none" spc="0" normalizeH="0" baseline="0" noProof="0" dirty="0">
                <a:ln>
                  <a:noFill/>
                </a:ln>
                <a:solidFill>
                  <a:prstClr val="white"/>
                </a:solidFill>
                <a:effectLst/>
                <a:uLnTx/>
                <a:uFillTx/>
                <a:latin typeface="Intel Clear"/>
                <a:ea typeface="+mn-ea"/>
                <a:cs typeface="+mn-cs"/>
              </a:rPr>
              <a:t>6. Optimization Tools and Techniques</a:t>
            </a:r>
          </a:p>
        </p:txBody>
      </p:sp>
      <p:sp>
        <p:nvSpPr>
          <p:cNvPr id="26" name="TextBox 25"/>
          <p:cNvSpPr txBox="1"/>
          <p:nvPr/>
        </p:nvSpPr>
        <p:spPr>
          <a:xfrm>
            <a:off x="5372118" y="3900103"/>
            <a:ext cx="185569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prstClr val="white"/>
                </a:solidFill>
                <a:latin typeface="Intel Clear Pro"/>
              </a:rPr>
              <a:t>Optimization</a:t>
            </a:r>
            <a:endParaRPr kumimoji="0" lang="en-US" sz="3600" b="0" i="0" u="none" strike="noStrike" kern="1200" cap="none" spc="0" normalizeH="0" baseline="0" noProof="0" dirty="0">
              <a:ln>
                <a:noFill/>
              </a:ln>
              <a:solidFill>
                <a:prstClr val="white"/>
              </a:solidFill>
              <a:effectLst/>
              <a:uLnTx/>
              <a:uFillTx/>
              <a:latin typeface="Intel Clear Pro"/>
              <a:ea typeface="+mn-ea"/>
              <a:cs typeface="+mn-cs"/>
            </a:endParaRPr>
          </a:p>
        </p:txBody>
      </p:sp>
      <p:sp>
        <p:nvSpPr>
          <p:cNvPr id="27" name="Rounded Rectangle 26"/>
          <p:cNvSpPr/>
          <p:nvPr/>
        </p:nvSpPr>
        <p:spPr>
          <a:xfrm>
            <a:off x="7653457" y="4867548"/>
            <a:ext cx="4066595"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R="0" lvl="0" algn="l" defTabSz="914400" rtl="0" eaLnBrk="1" fontAlgn="auto" latinLnBrk="0" hangingPunct="1">
              <a:lnSpc>
                <a:spcPct val="100000"/>
              </a:lnSpc>
              <a:spcBef>
                <a:spcPts val="0"/>
              </a:spcBef>
              <a:spcAft>
                <a:spcPts val="0"/>
              </a:spcAft>
              <a:buClr>
                <a:prstClr val="white"/>
              </a:buClr>
              <a:buSzTx/>
              <a:tabLst/>
              <a:defRPr/>
            </a:pPr>
            <a:r>
              <a:rPr kumimoji="0" lang="en-US" sz="1600" b="0" i="0" u="none" strike="noStrike" kern="1200" cap="none" spc="0" normalizeH="0" baseline="0" noProof="0" dirty="0">
                <a:ln>
                  <a:noFill/>
                </a:ln>
                <a:solidFill>
                  <a:prstClr val="white"/>
                </a:solidFill>
                <a:effectLst/>
                <a:uLnTx/>
                <a:uFillTx/>
                <a:latin typeface="Intel Clear"/>
                <a:ea typeface="+mn-ea"/>
                <a:cs typeface="+mn-cs"/>
              </a:rPr>
              <a:t>7. Advanced Video Analytics</a:t>
            </a:r>
          </a:p>
        </p:txBody>
      </p:sp>
      <p:sp>
        <p:nvSpPr>
          <p:cNvPr id="28" name="TextBox 27"/>
          <p:cNvSpPr txBox="1"/>
          <p:nvPr/>
        </p:nvSpPr>
        <p:spPr>
          <a:xfrm>
            <a:off x="5581208" y="5013311"/>
            <a:ext cx="16877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Intel Clear Pro"/>
                <a:ea typeface="+mn-ea"/>
                <a:cs typeface="+mn-cs"/>
              </a:rPr>
              <a:t>Application</a:t>
            </a:r>
          </a:p>
        </p:txBody>
      </p:sp>
      <p:sp>
        <p:nvSpPr>
          <p:cNvPr id="36" name="Left Brace 35"/>
          <p:cNvSpPr/>
          <p:nvPr/>
        </p:nvSpPr>
        <p:spPr>
          <a:xfrm>
            <a:off x="4707141" y="1531247"/>
            <a:ext cx="569167" cy="4301322"/>
          </a:xfrm>
          <a:prstGeom prst="leftBrace">
            <a:avLst/>
          </a:prstGeom>
          <a:ln/>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l Clear"/>
              <a:ea typeface="+mn-ea"/>
              <a:cs typeface="+mn-cs"/>
            </a:endParaRPr>
          </a:p>
        </p:txBody>
      </p:sp>
      <p:sp>
        <p:nvSpPr>
          <p:cNvPr id="37" name="TextBox 36"/>
          <p:cNvSpPr txBox="1"/>
          <p:nvPr/>
        </p:nvSpPr>
        <p:spPr>
          <a:xfrm>
            <a:off x="559837" y="3433226"/>
            <a:ext cx="3978709" cy="254479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Intel Clear"/>
                <a:ea typeface="+mn-ea"/>
                <a:cs typeface="+mn-cs"/>
              </a:rPr>
              <a:t>Each Module contains a hands-on lab exercise that will introduce to various Intel technologies to accelerate computer vision application with hardware heterogeneity.</a:t>
            </a:r>
          </a:p>
        </p:txBody>
      </p:sp>
    </p:spTree>
    <p:extLst>
      <p:ext uri="{BB962C8B-B14F-4D97-AF65-F5344CB8AC3E}">
        <p14:creationId xmlns:p14="http://schemas.microsoft.com/office/powerpoint/2010/main" val="81289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3</a:t>
            </a:fld>
            <a:endParaRPr lang="en-US" dirty="0">
              <a:solidFill>
                <a:prstClr val="white"/>
              </a:solidFill>
            </a:endParaRPr>
          </a:p>
        </p:txBody>
      </p:sp>
      <p:pic>
        <p:nvPicPr>
          <p:cNvPr id="4" name="Picture 3"/>
          <p:cNvPicPr>
            <a:picLocks noChangeAspect="1"/>
          </p:cNvPicPr>
          <p:nvPr/>
        </p:nvPicPr>
        <p:blipFill>
          <a:blip r:embed="rId3"/>
          <a:stretch>
            <a:fillRect/>
          </a:stretch>
        </p:blipFill>
        <p:spPr>
          <a:xfrm>
            <a:off x="22123" y="0"/>
            <a:ext cx="12192000" cy="6386650"/>
          </a:xfrm>
          <a:prstGeom prst="rect">
            <a:avLst/>
          </a:prstGeom>
        </p:spPr>
      </p:pic>
    </p:spTree>
    <p:extLst>
      <p:ext uri="{BB962C8B-B14F-4D97-AF65-F5344CB8AC3E}">
        <p14:creationId xmlns:p14="http://schemas.microsoft.com/office/powerpoint/2010/main" val="298918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defTabSz="609585"/>
            <a:fld id="{EE2556C5-CE8C-6547-B838-EA80C61A4AF7}" type="slidenum">
              <a:rPr lang="en-US">
                <a:solidFill>
                  <a:prstClr val="white"/>
                </a:solidFill>
                <a:latin typeface="Intel Clear"/>
              </a:rPr>
              <a:pPr defTabSz="609585"/>
              <a:t>4</a:t>
            </a:fld>
            <a:endParaRPr lang="en-US" dirty="0">
              <a:solidFill>
                <a:prstClr val="white"/>
              </a:solidFill>
              <a:latin typeface="Intel Clear"/>
            </a:endParaRPr>
          </a:p>
        </p:txBody>
      </p:sp>
      <p:sp>
        <p:nvSpPr>
          <p:cNvPr id="4" name="Title 3"/>
          <p:cNvSpPr>
            <a:spLocks noGrp="1"/>
          </p:cNvSpPr>
          <p:nvPr>
            <p:ph type="title"/>
          </p:nvPr>
        </p:nvSpPr>
        <p:spPr>
          <a:xfrm>
            <a:off x="607484" y="411797"/>
            <a:ext cx="10972800" cy="579454"/>
          </a:xfrm>
        </p:spPr>
        <p:txBody>
          <a:bodyPr/>
          <a:lstStyle/>
          <a:p>
            <a:r>
              <a:rPr lang="en-US" sz="4200" b="1" dirty="0">
                <a:latin typeface="Intel Clear Light" panose="020B0404020203020204" pitchFamily="34" charset="0"/>
                <a:ea typeface="Intel Clear Light" panose="020B0404020203020204" pitchFamily="34" charset="0"/>
                <a:cs typeface="Intel Clear Light" panose="020B0404020203020204" pitchFamily="34" charset="0"/>
              </a:rPr>
              <a:t>End 2 End CV Application Development Flow</a:t>
            </a:r>
          </a:p>
        </p:txBody>
      </p:sp>
      <p:pic>
        <p:nvPicPr>
          <p:cNvPr id="8" name="Picture 7">
            <a:extLst>
              <a:ext uri="{FF2B5EF4-FFF2-40B4-BE49-F238E27FC236}">
                <a16:creationId xmlns:a16="http://schemas.microsoft.com/office/drawing/2014/main" id="{C8513554-EB03-9840-8D24-A543CA0D0D57}"/>
              </a:ext>
            </a:extLst>
          </p:cNvPr>
          <p:cNvPicPr>
            <a:picLocks noChangeAspect="1"/>
          </p:cNvPicPr>
          <p:nvPr/>
        </p:nvPicPr>
        <p:blipFill>
          <a:blip r:embed="rId2"/>
          <a:stretch>
            <a:fillRect/>
          </a:stretch>
        </p:blipFill>
        <p:spPr>
          <a:xfrm>
            <a:off x="1471807" y="991251"/>
            <a:ext cx="8861101" cy="5200338"/>
          </a:xfrm>
          <a:prstGeom prst="rect">
            <a:avLst/>
          </a:prstGeom>
        </p:spPr>
      </p:pic>
    </p:spTree>
    <p:extLst>
      <p:ext uri="{BB962C8B-B14F-4D97-AF65-F5344CB8AC3E}">
        <p14:creationId xmlns:p14="http://schemas.microsoft.com/office/powerpoint/2010/main" val="49905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22FAEB-2288-BB41-8A77-2AD0671D736E}"/>
              </a:ext>
            </a:extLst>
          </p:cNvPr>
          <p:cNvSpPr>
            <a:spLocks noGrp="1"/>
          </p:cNvSpPr>
          <p:nvPr>
            <p:ph type="sldNum" sz="quarter" idx="12"/>
          </p:nvPr>
        </p:nvSpPr>
        <p:spPr/>
        <p:txBody>
          <a:bodyPr/>
          <a:lstStyle/>
          <a:p>
            <a:fld id="{EE2556C5-CE8C-6547-B838-EA80C61A4AF7}" type="slidenum">
              <a:rPr lang="en-US" smtClean="0"/>
              <a:pPr/>
              <a:t>5</a:t>
            </a:fld>
            <a:endParaRPr lang="en-US" dirty="0"/>
          </a:p>
        </p:txBody>
      </p:sp>
      <p:sp>
        <p:nvSpPr>
          <p:cNvPr id="3" name="Title 2">
            <a:extLst>
              <a:ext uri="{FF2B5EF4-FFF2-40B4-BE49-F238E27FC236}">
                <a16:creationId xmlns:a16="http://schemas.microsoft.com/office/drawing/2014/main" id="{9A6E4DCF-83B0-2B4C-B314-BEB0D69799CA}"/>
              </a:ext>
            </a:extLst>
          </p:cNvPr>
          <p:cNvSpPr>
            <a:spLocks noGrp="1"/>
          </p:cNvSpPr>
          <p:nvPr>
            <p:ph type="title"/>
          </p:nvPr>
        </p:nvSpPr>
        <p:spPr>
          <a:xfrm>
            <a:off x="607484" y="411797"/>
            <a:ext cx="10972800" cy="695447"/>
          </a:xfrm>
        </p:spPr>
        <p:txBody>
          <a:bodyPr/>
          <a:lstStyle/>
          <a:p>
            <a:pPr algn="ctr"/>
            <a:r>
              <a:rPr lang="en-US" sz="5200" dirty="0"/>
              <a:t>Smart Video tools and Techniques</a:t>
            </a:r>
          </a:p>
        </p:txBody>
      </p:sp>
      <p:sp>
        <p:nvSpPr>
          <p:cNvPr id="4" name="Content Placeholder 3">
            <a:extLst>
              <a:ext uri="{FF2B5EF4-FFF2-40B4-BE49-F238E27FC236}">
                <a16:creationId xmlns:a16="http://schemas.microsoft.com/office/drawing/2014/main" id="{CD19F3D1-355D-FD4E-A240-67F84D2B7ADA}"/>
              </a:ext>
            </a:extLst>
          </p:cNvPr>
          <p:cNvSpPr>
            <a:spLocks noGrp="1"/>
          </p:cNvSpPr>
          <p:nvPr>
            <p:ph sz="quarter" idx="13"/>
          </p:nvPr>
        </p:nvSpPr>
        <p:spPr/>
        <p:txBody>
          <a:bodyPr/>
          <a:lstStyle/>
          <a:p>
            <a:endParaRPr lang="en-US" dirty="0"/>
          </a:p>
          <a:p>
            <a:r>
              <a:rPr lang="en-US" dirty="0"/>
              <a:t> </a:t>
            </a:r>
          </a:p>
        </p:txBody>
      </p:sp>
      <p:sp>
        <p:nvSpPr>
          <p:cNvPr id="5" name="Rounded Rectangle 4">
            <a:extLst>
              <a:ext uri="{FF2B5EF4-FFF2-40B4-BE49-F238E27FC236}">
                <a16:creationId xmlns:a16="http://schemas.microsoft.com/office/drawing/2014/main" id="{75ABF09B-A091-5641-AACF-1DF3BB76FE64}"/>
              </a:ext>
            </a:extLst>
          </p:cNvPr>
          <p:cNvSpPr/>
          <p:nvPr/>
        </p:nvSpPr>
        <p:spPr>
          <a:xfrm>
            <a:off x="1092999" y="1704822"/>
            <a:ext cx="4066595" cy="1812323"/>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buClr>
                <a:prstClr val="white"/>
              </a:buClr>
            </a:pPr>
            <a:r>
              <a:rPr lang="en-US" sz="3000" b="1" dirty="0">
                <a:solidFill>
                  <a:schemeClr val="tx1"/>
                </a:solidFill>
                <a:latin typeface="Intel Clear"/>
              </a:rPr>
              <a:t>CV-SDK</a:t>
            </a:r>
          </a:p>
        </p:txBody>
      </p:sp>
      <p:sp>
        <p:nvSpPr>
          <p:cNvPr id="6" name="Rounded Rectangle 5">
            <a:extLst>
              <a:ext uri="{FF2B5EF4-FFF2-40B4-BE49-F238E27FC236}">
                <a16:creationId xmlns:a16="http://schemas.microsoft.com/office/drawing/2014/main" id="{88E4FE61-D8DD-3E41-8895-96C767D7C888}"/>
              </a:ext>
            </a:extLst>
          </p:cNvPr>
          <p:cNvSpPr/>
          <p:nvPr/>
        </p:nvSpPr>
        <p:spPr>
          <a:xfrm>
            <a:off x="7000314" y="1704822"/>
            <a:ext cx="4066595" cy="1812322"/>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buClr>
                <a:prstClr val="white"/>
              </a:buClr>
            </a:pPr>
            <a:r>
              <a:rPr lang="en-US" sz="3000" b="1" dirty="0">
                <a:solidFill>
                  <a:schemeClr val="tx1"/>
                </a:solidFill>
                <a:latin typeface="Intel Clear"/>
              </a:rPr>
              <a:t>Media-SDK</a:t>
            </a:r>
          </a:p>
        </p:txBody>
      </p:sp>
      <p:sp>
        <p:nvSpPr>
          <p:cNvPr id="7" name="Rounded Rectangle 6">
            <a:extLst>
              <a:ext uri="{FF2B5EF4-FFF2-40B4-BE49-F238E27FC236}">
                <a16:creationId xmlns:a16="http://schemas.microsoft.com/office/drawing/2014/main" id="{FA613994-37D7-5442-A692-AFF620CD7B5A}"/>
              </a:ext>
            </a:extLst>
          </p:cNvPr>
          <p:cNvSpPr/>
          <p:nvPr/>
        </p:nvSpPr>
        <p:spPr>
          <a:xfrm>
            <a:off x="1092999" y="4130327"/>
            <a:ext cx="4066595" cy="1791502"/>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buClr>
                <a:prstClr val="white"/>
              </a:buClr>
            </a:pPr>
            <a:r>
              <a:rPr lang="en-US" sz="3000" b="1" dirty="0">
                <a:solidFill>
                  <a:schemeClr val="tx1"/>
                </a:solidFill>
                <a:latin typeface="Intel Clear"/>
              </a:rPr>
              <a:t>OpenCL</a:t>
            </a:r>
          </a:p>
        </p:txBody>
      </p:sp>
      <p:sp>
        <p:nvSpPr>
          <p:cNvPr id="8" name="Rounded Rectangle 7">
            <a:extLst>
              <a:ext uri="{FF2B5EF4-FFF2-40B4-BE49-F238E27FC236}">
                <a16:creationId xmlns:a16="http://schemas.microsoft.com/office/drawing/2014/main" id="{A0B8A36D-4A42-9843-90AC-E1BA85BD5B2A}"/>
              </a:ext>
            </a:extLst>
          </p:cNvPr>
          <p:cNvSpPr/>
          <p:nvPr/>
        </p:nvSpPr>
        <p:spPr>
          <a:xfrm>
            <a:off x="7000313" y="4130327"/>
            <a:ext cx="4066595" cy="1791502"/>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buClr>
                <a:prstClr val="white"/>
              </a:buClr>
            </a:pPr>
            <a:r>
              <a:rPr lang="en-US" sz="3000" b="1" dirty="0">
                <a:solidFill>
                  <a:schemeClr val="tx1"/>
                </a:solidFill>
                <a:latin typeface="Intel Clear"/>
              </a:rPr>
              <a:t>System Studio/</a:t>
            </a:r>
            <a:r>
              <a:rPr lang="en-US" sz="3000" b="1" dirty="0" err="1">
                <a:solidFill>
                  <a:schemeClr val="tx1"/>
                </a:solidFill>
                <a:latin typeface="Intel Clear"/>
              </a:rPr>
              <a:t>VTune</a:t>
            </a:r>
            <a:endParaRPr lang="en-US" sz="3000" b="1" dirty="0">
              <a:solidFill>
                <a:schemeClr val="tx1"/>
              </a:solidFill>
              <a:latin typeface="Intel Clear"/>
            </a:endParaRPr>
          </a:p>
        </p:txBody>
      </p:sp>
    </p:spTree>
    <p:extLst>
      <p:ext uri="{BB962C8B-B14F-4D97-AF65-F5344CB8AC3E}">
        <p14:creationId xmlns:p14="http://schemas.microsoft.com/office/powerpoint/2010/main" val="316863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defTabSz="609585"/>
            <a:fld id="{EE2556C5-CE8C-6547-B838-EA80C61A4AF7}" type="slidenum">
              <a:rPr lang="en-US">
                <a:solidFill>
                  <a:prstClr val="white"/>
                </a:solidFill>
                <a:latin typeface="Intel Clear"/>
              </a:rPr>
              <a:pPr defTabSz="609585"/>
              <a:t>6</a:t>
            </a:fld>
            <a:endParaRPr lang="en-US" dirty="0">
              <a:solidFill>
                <a:prstClr val="white"/>
              </a:solidFill>
              <a:latin typeface="Intel Clear"/>
            </a:endParaRPr>
          </a:p>
        </p:txBody>
      </p:sp>
      <p:sp>
        <p:nvSpPr>
          <p:cNvPr id="30" name="Content Placeholder 29"/>
          <p:cNvSpPr>
            <a:spLocks noGrp="1"/>
          </p:cNvSpPr>
          <p:nvPr>
            <p:ph sz="half" idx="1"/>
          </p:nvPr>
        </p:nvSpPr>
        <p:spPr>
          <a:xfrm>
            <a:off x="301033" y="1560619"/>
            <a:ext cx="4021585" cy="1493763"/>
          </a:xfrm>
          <a:solidFill>
            <a:schemeClr val="accent3">
              <a:alpha val="30000"/>
            </a:schemeClr>
          </a:solidFill>
        </p:spPr>
        <p:txBody>
          <a:bodyPr vert="horz" lIns="60960" tIns="60960" rIns="0" bIns="0" rtlCol="0">
            <a:noAutofit/>
          </a:bodyPr>
          <a:lstStyle/>
          <a:p>
            <a:pPr>
              <a:spcBef>
                <a:spcPts val="0"/>
              </a:spcBef>
            </a:pPr>
            <a:r>
              <a:rPr lang="en-US" sz="1867" b="1" dirty="0">
                <a:cs typeface="+mn-cs"/>
              </a:rPr>
              <a:t>What it is</a:t>
            </a:r>
          </a:p>
          <a:p>
            <a:pPr>
              <a:spcBef>
                <a:spcPts val="0"/>
              </a:spcBef>
            </a:pPr>
            <a:r>
              <a:rPr lang="en-US" sz="1467" dirty="0">
                <a:solidFill>
                  <a:srgbClr val="004280"/>
                </a:solidFill>
                <a:cs typeface="+mn-cs"/>
              </a:rPr>
              <a:t>A comprehensive toolkit to </a:t>
            </a:r>
            <a:r>
              <a:rPr lang="en-US" sz="1467" b="1" dirty="0">
                <a:solidFill>
                  <a:srgbClr val="004280"/>
                </a:solidFill>
                <a:cs typeface="+mn-cs"/>
              </a:rPr>
              <a:t>accelerate development of computer vision solutions </a:t>
            </a:r>
            <a:r>
              <a:rPr lang="en-US" sz="1467" dirty="0">
                <a:solidFill>
                  <a:srgbClr val="004280"/>
                </a:solidFill>
                <a:cs typeface="+mn-cs"/>
              </a:rPr>
              <a:t>for </a:t>
            </a:r>
            <a:r>
              <a:rPr lang="en-US" sz="1467" dirty="0">
                <a:solidFill>
                  <a:srgbClr val="004280"/>
                </a:solidFill>
              </a:rPr>
              <a:t>smart cameras, </a:t>
            </a:r>
            <a:r>
              <a:rPr lang="en-US" sz="1467" dirty="0">
                <a:solidFill>
                  <a:srgbClr val="004280"/>
                </a:solidFill>
                <a:cs typeface="+mn-cs"/>
              </a:rPr>
              <a:t>robotics, </a:t>
            </a:r>
            <a:r>
              <a:rPr lang="en-US" sz="1467" dirty="0">
                <a:solidFill>
                  <a:srgbClr val="004280"/>
                </a:solidFill>
              </a:rPr>
              <a:t>autonomous vehicles, </a:t>
            </a:r>
            <a:r>
              <a:rPr lang="en-US" sz="1467" dirty="0">
                <a:solidFill>
                  <a:srgbClr val="004280"/>
                </a:solidFill>
                <a:cs typeface="+mn-cs"/>
              </a:rPr>
              <a:t>&amp; office automation across </a:t>
            </a:r>
            <a:r>
              <a:rPr lang="en-US" sz="1467" b="1" dirty="0">
                <a:solidFill>
                  <a:srgbClr val="004280"/>
                </a:solidFill>
                <a:cs typeface="+mn-cs"/>
              </a:rPr>
              <a:t>multiple types of platforms: CPU, GPU, FPGA</a:t>
            </a:r>
            <a:r>
              <a:rPr lang="en-US" sz="1467" dirty="0">
                <a:solidFill>
                  <a:srgbClr val="004280"/>
                </a:solidFill>
                <a:cs typeface="+mn-cs"/>
              </a:rPr>
              <a:t>.</a:t>
            </a:r>
          </a:p>
        </p:txBody>
      </p:sp>
      <p:sp>
        <p:nvSpPr>
          <p:cNvPr id="31" name="Content Placeholder 30"/>
          <p:cNvSpPr>
            <a:spLocks noGrp="1"/>
          </p:cNvSpPr>
          <p:nvPr>
            <p:ph sz="half" idx="13"/>
          </p:nvPr>
        </p:nvSpPr>
        <p:spPr>
          <a:xfrm>
            <a:off x="8591082" y="1560618"/>
            <a:ext cx="3391455" cy="1495313"/>
          </a:xfrm>
          <a:solidFill>
            <a:schemeClr val="accent3">
              <a:alpha val="30000"/>
            </a:schemeClr>
          </a:solidFill>
        </p:spPr>
        <p:txBody>
          <a:bodyPr vert="horz" lIns="60960" tIns="60960" rIns="0" bIns="0" rtlCol="0">
            <a:noAutofit/>
          </a:bodyPr>
          <a:lstStyle/>
          <a:p>
            <a:pPr>
              <a:spcBef>
                <a:spcPts val="0"/>
              </a:spcBef>
            </a:pPr>
            <a:r>
              <a:rPr lang="en-US" sz="1867" b="1" dirty="0">
                <a:cs typeface="+mn-cs"/>
              </a:rPr>
              <a:t>Users</a:t>
            </a:r>
          </a:p>
          <a:p>
            <a:pPr marL="228594" indent="-228594">
              <a:spcBef>
                <a:spcPts val="0"/>
              </a:spcBef>
              <a:buFont typeface="Wingdings" panose="05000000000000000000" pitchFamily="2" charset="2"/>
              <a:buChar char="§"/>
            </a:pPr>
            <a:r>
              <a:rPr lang="en-US" sz="1467" b="1">
                <a:solidFill>
                  <a:srgbClr val="004280"/>
                </a:solidFill>
                <a:cs typeface="+mn-cs"/>
              </a:rPr>
              <a:t>Software developers</a:t>
            </a:r>
            <a:r>
              <a:rPr lang="en-US" sz="1467">
                <a:solidFill>
                  <a:srgbClr val="004280"/>
                </a:solidFill>
                <a:cs typeface="+mn-cs"/>
              </a:rPr>
              <a:t> </a:t>
            </a:r>
            <a:endParaRPr lang="en-US" sz="1467" dirty="0">
              <a:solidFill>
                <a:srgbClr val="004280"/>
              </a:solidFill>
              <a:cs typeface="+mn-cs"/>
            </a:endParaRPr>
          </a:p>
          <a:p>
            <a:pPr marL="228594" indent="-228594">
              <a:spcBef>
                <a:spcPts val="0"/>
              </a:spcBef>
              <a:buFont typeface="Wingdings" panose="05000000000000000000" pitchFamily="2" charset="2"/>
              <a:buChar char="§"/>
            </a:pPr>
            <a:r>
              <a:rPr lang="en-US" sz="1467" b="1" dirty="0">
                <a:solidFill>
                  <a:srgbClr val="004280"/>
                </a:solidFill>
                <a:cs typeface="+mn-cs"/>
              </a:rPr>
              <a:t>Data scientists </a:t>
            </a:r>
            <a:r>
              <a:rPr lang="en-US" sz="1467" dirty="0">
                <a:solidFill>
                  <a:srgbClr val="004280"/>
                </a:solidFill>
                <a:cs typeface="+mn-cs"/>
              </a:rPr>
              <a:t>interested in neural network inference &amp; deep learning deployment capabilities.</a:t>
            </a:r>
            <a:endParaRPr lang="en-US" sz="1467" b="1" dirty="0">
              <a:solidFill>
                <a:srgbClr val="004280"/>
              </a:solidFill>
              <a:cs typeface="+mn-cs"/>
            </a:endParaRPr>
          </a:p>
          <a:p>
            <a:pPr>
              <a:spcBef>
                <a:spcPts val="0"/>
              </a:spcBef>
            </a:pPr>
            <a:endParaRPr lang="en-US" sz="1467" b="1" dirty="0">
              <a:solidFill>
                <a:srgbClr val="004280"/>
              </a:solidFill>
              <a:cs typeface="+mn-cs"/>
            </a:endParaRPr>
          </a:p>
          <a:p>
            <a:endParaRPr lang="en-US" dirty="0"/>
          </a:p>
        </p:txBody>
      </p:sp>
      <p:sp>
        <p:nvSpPr>
          <p:cNvPr id="3" name="Title 2"/>
          <p:cNvSpPr>
            <a:spLocks noGrp="1"/>
          </p:cNvSpPr>
          <p:nvPr>
            <p:ph type="title"/>
          </p:nvPr>
        </p:nvSpPr>
        <p:spPr>
          <a:xfrm>
            <a:off x="477776" y="302254"/>
            <a:ext cx="10972800" cy="908271"/>
          </a:xfrm>
        </p:spPr>
        <p:txBody>
          <a:bodyPr/>
          <a:lstStyle/>
          <a:p>
            <a:r>
              <a:rPr lang="en-US" b="1" dirty="0">
                <a:latin typeface="Intel Clear Light" panose="020B0404020203020204" pitchFamily="34" charset="0"/>
                <a:ea typeface="Intel Clear Light" panose="020B0404020203020204" pitchFamily="34" charset="0"/>
                <a:cs typeface="Intel Clear Light" panose="020B0404020203020204" pitchFamily="34" charset="0"/>
              </a:rPr>
              <a:t>Intel® Computer Vision SDK Beta R3</a:t>
            </a:r>
            <a:br>
              <a:rPr lang="en-US" b="1" dirty="0">
                <a:latin typeface="Intel Clear Light" panose="020B0404020203020204" pitchFamily="34" charset="0"/>
                <a:ea typeface="Intel Clear Light" panose="020B0404020203020204" pitchFamily="34" charset="0"/>
                <a:cs typeface="Intel Clear Light" panose="020B0404020203020204" pitchFamily="34" charset="0"/>
              </a:rPr>
            </a:br>
            <a:r>
              <a:rPr lang="en-US" sz="2400" dirty="0">
                <a:solidFill>
                  <a:schemeClr val="accent1"/>
                </a:solidFill>
              </a:rPr>
              <a:t>Accelerate Computer Vision Solutions on Intel® Platforms</a:t>
            </a:r>
          </a:p>
        </p:txBody>
      </p:sp>
      <p:sp>
        <p:nvSpPr>
          <p:cNvPr id="7" name="TextBox 6">
            <a:hlinkClick r:id="rId3"/>
          </p:cNvPr>
          <p:cNvSpPr txBox="1"/>
          <p:nvPr/>
        </p:nvSpPr>
        <p:spPr>
          <a:xfrm>
            <a:off x="3975131" y="6398879"/>
            <a:ext cx="5019003" cy="143565"/>
          </a:xfrm>
          <a:prstGeom prst="rect">
            <a:avLst/>
          </a:prstGeom>
          <a:noFill/>
        </p:spPr>
        <p:txBody>
          <a:bodyPr vert="horz" wrap="none" lIns="0" tIns="0" rIns="0" bIns="0" rtlCol="0">
            <a:spAutoFit/>
          </a:bodyPr>
          <a:lstStyle/>
          <a:p>
            <a:pPr defTabSz="609585"/>
            <a:r>
              <a:rPr lang="en-US" sz="933" dirty="0">
                <a:solidFill>
                  <a:srgbClr val="B1BABF"/>
                </a:solidFill>
                <a:latin typeface="Intel Clear"/>
              </a:rPr>
              <a:t>Certain technical specifications and select processors/</a:t>
            </a:r>
            <a:r>
              <a:rPr lang="en-US" sz="933" dirty="0" err="1">
                <a:solidFill>
                  <a:srgbClr val="B1BABF"/>
                </a:solidFill>
                <a:latin typeface="Intel Clear"/>
              </a:rPr>
              <a:t>skus</a:t>
            </a:r>
            <a:r>
              <a:rPr lang="en-US" sz="933" dirty="0">
                <a:solidFill>
                  <a:srgbClr val="B1BABF"/>
                </a:solidFill>
                <a:latin typeface="Intel Clear"/>
              </a:rPr>
              <a:t> apply. See </a:t>
            </a:r>
            <a:r>
              <a:rPr lang="en-US" sz="933" dirty="0">
                <a:solidFill>
                  <a:srgbClr val="B1BABF"/>
                </a:solidFill>
                <a:latin typeface="Intel Clear"/>
                <a:hlinkClick r:id="rId3"/>
              </a:rPr>
              <a:t>product site</a:t>
            </a:r>
            <a:r>
              <a:rPr lang="en-US" sz="933" dirty="0">
                <a:solidFill>
                  <a:srgbClr val="B1BABF"/>
                </a:solidFill>
                <a:latin typeface="Intel Clear"/>
              </a:rPr>
              <a:t> for details.</a:t>
            </a:r>
          </a:p>
        </p:txBody>
      </p:sp>
      <p:sp>
        <p:nvSpPr>
          <p:cNvPr id="33" name="Content Placeholder 29"/>
          <p:cNvSpPr txBox="1">
            <a:spLocks/>
          </p:cNvSpPr>
          <p:nvPr/>
        </p:nvSpPr>
        <p:spPr>
          <a:xfrm>
            <a:off x="4567089" y="1534641"/>
            <a:ext cx="3779520" cy="1525492"/>
          </a:xfrm>
          <a:prstGeom prst="rect">
            <a:avLst/>
          </a:prstGeom>
          <a:solidFill>
            <a:schemeClr val="accent2">
              <a:alpha val="30000"/>
            </a:schemeClr>
          </a:solidFill>
          <a:ln>
            <a:noFill/>
          </a:ln>
        </p:spPr>
        <p:txBody>
          <a:bodyPr vert="horz" lIns="60960" tIns="6096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0"/>
              </a:spcBef>
            </a:pPr>
            <a:r>
              <a:rPr lang="en-US" sz="1867" b="1">
                <a:latin typeface="Intel Clear"/>
              </a:rPr>
              <a:t>Why important</a:t>
            </a:r>
          </a:p>
          <a:p>
            <a:pPr defTabSz="609585">
              <a:spcBef>
                <a:spcPts val="0"/>
              </a:spcBef>
            </a:pPr>
            <a:r>
              <a:rPr lang="en-US" sz="1467">
                <a:solidFill>
                  <a:srgbClr val="004280"/>
                </a:solidFill>
                <a:latin typeface="Intel Clear"/>
              </a:rPr>
              <a:t>Demand is growing for </a:t>
            </a:r>
            <a:r>
              <a:rPr lang="en-US" sz="1467" b="1">
                <a:solidFill>
                  <a:srgbClr val="004280"/>
                </a:solidFill>
                <a:latin typeface="Intel Clear"/>
              </a:rPr>
              <a:t>intelligent, computer vision </a:t>
            </a:r>
            <a:r>
              <a:rPr lang="en-US" sz="1467">
                <a:solidFill>
                  <a:srgbClr val="004280"/>
                </a:solidFill>
                <a:latin typeface="Intel Clear"/>
              </a:rPr>
              <a:t>&amp; </a:t>
            </a:r>
            <a:r>
              <a:rPr lang="en-US" sz="1467" b="1">
                <a:solidFill>
                  <a:srgbClr val="004280"/>
                </a:solidFill>
                <a:latin typeface="Intel Clear"/>
              </a:rPr>
              <a:t>visual understanding </a:t>
            </a:r>
            <a:r>
              <a:rPr lang="en-US" sz="1467">
                <a:solidFill>
                  <a:srgbClr val="004280"/>
                </a:solidFill>
                <a:latin typeface="Intel Clear"/>
              </a:rPr>
              <a:t>solutions, </a:t>
            </a:r>
            <a:r>
              <a:rPr lang="en-US" sz="1467" b="1">
                <a:solidFill>
                  <a:srgbClr val="004280"/>
                </a:solidFill>
                <a:latin typeface="Intel Clear"/>
              </a:rPr>
              <a:t>media analytics</a:t>
            </a:r>
            <a:r>
              <a:rPr lang="en-US" sz="1467">
                <a:solidFill>
                  <a:srgbClr val="004280"/>
                </a:solidFill>
                <a:latin typeface="Intel Clear"/>
              </a:rPr>
              <a:t>, &amp; </a:t>
            </a:r>
            <a:r>
              <a:rPr lang="en-US" sz="1467" b="1">
                <a:solidFill>
                  <a:srgbClr val="004280"/>
                </a:solidFill>
                <a:latin typeface="Intel Clear"/>
              </a:rPr>
              <a:t>artificial intelligence </a:t>
            </a:r>
            <a:r>
              <a:rPr lang="en-US" sz="1467">
                <a:solidFill>
                  <a:srgbClr val="004280"/>
                </a:solidFill>
                <a:latin typeface="Intel Clear"/>
              </a:rPr>
              <a:t>from edge to cloud. </a:t>
            </a:r>
          </a:p>
          <a:p>
            <a:pPr defTabSz="609585">
              <a:spcBef>
                <a:spcPts val="1600"/>
              </a:spcBef>
            </a:pPr>
            <a:endParaRPr lang="en-US" sz="2400">
              <a:latin typeface="Intel Clear"/>
            </a:endParaRPr>
          </a:p>
        </p:txBody>
      </p:sp>
      <p:sp>
        <p:nvSpPr>
          <p:cNvPr id="11" name="TextBox 10"/>
          <p:cNvSpPr txBox="1"/>
          <p:nvPr/>
        </p:nvSpPr>
        <p:spPr>
          <a:xfrm>
            <a:off x="4575210" y="5779830"/>
            <a:ext cx="7616791" cy="350036"/>
          </a:xfrm>
          <a:prstGeom prst="rect">
            <a:avLst/>
          </a:prstGeom>
          <a:solidFill>
            <a:schemeClr val="accent1"/>
          </a:solidFill>
        </p:spPr>
        <p:txBody>
          <a:bodyPr vert="horz" wrap="square" lIns="0" tIns="0" rIns="0" bIns="0" rtlCol="0" anchor="ctr" anchorCtr="0">
            <a:noAutofit/>
          </a:bodyPr>
          <a:lstStyle/>
          <a:p>
            <a:pPr algn="ctr" defTabSz="609585"/>
            <a:r>
              <a:rPr lang="en-US" sz="1867" dirty="0">
                <a:solidFill>
                  <a:prstClr val="white"/>
                </a:solidFill>
                <a:latin typeface="Intel Clear"/>
              </a:rPr>
              <a:t>Learn More, Download Now</a:t>
            </a:r>
            <a:r>
              <a:rPr lang="en-US" sz="1867">
                <a:solidFill>
                  <a:prstClr val="white"/>
                </a:solidFill>
                <a:latin typeface="Intel Clear"/>
              </a:rPr>
              <a:t>: </a:t>
            </a:r>
            <a:r>
              <a:rPr lang="en-US" sz="1867">
                <a:solidFill>
                  <a:prstClr val="white"/>
                </a:solidFill>
                <a:latin typeface="Intel Clear"/>
                <a:hlinkClick r:id="rId4"/>
              </a:rPr>
              <a:t>software.intel.com/computer-vision-sdk</a:t>
            </a:r>
            <a:endParaRPr lang="en-US" sz="1867" dirty="0">
              <a:solidFill>
                <a:prstClr val="white"/>
              </a:solidFill>
              <a:latin typeface="Intel Clear"/>
            </a:endParaRPr>
          </a:p>
        </p:txBody>
      </p:sp>
      <p:pic>
        <p:nvPicPr>
          <p:cNvPr id="14" name="Picture 13"/>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079282" y="3194965"/>
            <a:ext cx="3144428" cy="2424492"/>
          </a:xfrm>
          <a:prstGeom prst="rect">
            <a:avLst/>
          </a:prstGeom>
        </p:spPr>
      </p:pic>
      <p:pic>
        <p:nvPicPr>
          <p:cNvPr id="2" name="Picture 1"/>
          <p:cNvPicPr>
            <a:picLocks noChangeAspect="1"/>
          </p:cNvPicPr>
          <p:nvPr/>
        </p:nvPicPr>
        <p:blipFill rotWithShape="1">
          <a:blip r:embed="rId6" cstate="print">
            <a:extLst>
              <a:ext uri="{28A0092B-C50C-407E-A947-70E740481C1C}">
                <a14:useLocalDpi xmlns:a14="http://schemas.microsoft.com/office/drawing/2010/main"/>
              </a:ext>
            </a:extLst>
          </a:blip>
          <a:srcRect l="23651" r="7164"/>
          <a:stretch/>
        </p:blipFill>
        <p:spPr>
          <a:xfrm>
            <a:off x="84493" y="3181056"/>
            <a:ext cx="3000843" cy="2439784"/>
          </a:xfrm>
          <a:prstGeom prst="rect">
            <a:avLst/>
          </a:prstGeom>
        </p:spPr>
      </p:pic>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l="21483" r="7662" b="4007"/>
          <a:stretch/>
        </p:blipFill>
        <p:spPr>
          <a:xfrm>
            <a:off x="6223709" y="3212897"/>
            <a:ext cx="2975443" cy="2409969"/>
          </a:xfrm>
          <a:prstGeom prst="rect">
            <a:avLst/>
          </a:prstGeom>
        </p:spPr>
      </p:pic>
      <p:sp>
        <p:nvSpPr>
          <p:cNvPr id="13" name="Text Box 6"/>
          <p:cNvSpPr txBox="1"/>
          <p:nvPr/>
        </p:nvSpPr>
        <p:spPr>
          <a:xfrm rot="1129974">
            <a:off x="7845720" y="4937481"/>
            <a:ext cx="1388947" cy="437564"/>
          </a:xfrm>
          <a:prstGeom prst="rect">
            <a:avLst/>
          </a:prstGeom>
          <a:solidFill>
            <a:srgbClr val="2A2A3C"/>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24384" tIns="0" rIns="0" bIns="0" numCol="1" spcCol="0" rtlCol="0" fromWordArt="0" anchor="ctr" anchorCtr="0" forceAA="0" compatLnSpc="1">
            <a:prstTxWarp prst="textNoShape">
              <a:avLst/>
            </a:prstTxWarp>
            <a:noAutofit/>
          </a:bodyPr>
          <a:lstStyle/>
          <a:p>
            <a:pPr defTabSz="609585">
              <a:lnSpc>
                <a:spcPts val="1600"/>
              </a:lnSpc>
            </a:pPr>
            <a:r>
              <a:rPr lang="en-US" sz="1467" dirty="0">
                <a:solidFill>
                  <a:srgbClr val="FFFFFF"/>
                </a:solidFill>
                <a:latin typeface="Intel Clear Pro" panose="020B0804020202060201" pitchFamily="34" charset="0"/>
                <a:ea typeface="Calibri" panose="020F0502020204030204" pitchFamily="34" charset="0"/>
                <a:cs typeface="Times New Roman" panose="02020603050405020304" pitchFamily="18" charset="0"/>
              </a:rPr>
              <a:t>Deliver </a:t>
            </a:r>
            <a:r>
              <a:rPr lang="en-US" sz="1467" b="1" dirty="0">
                <a:solidFill>
                  <a:srgbClr val="FFFFFF"/>
                </a:solidFill>
                <a:latin typeface="Intel Clear Pro" panose="020B0804020202060201" pitchFamily="34" charset="0"/>
                <a:ea typeface="Calibri" panose="020F0502020204030204" pitchFamily="34" charset="0"/>
                <a:cs typeface="Times New Roman" panose="02020603050405020304" pitchFamily="18" charset="0"/>
              </a:rPr>
              <a:t>FAST Copy, Print, Scan </a:t>
            </a:r>
            <a:r>
              <a:rPr lang="en-US" sz="1733" b="1" dirty="0">
                <a:solidFill>
                  <a:srgbClr val="FFFFFF"/>
                </a:solidFill>
                <a:latin typeface="Intel Clear Pro" panose="020B0804020202060201" pitchFamily="34" charset="0"/>
                <a:ea typeface="Calibri" panose="020F0502020204030204" pitchFamily="34" charset="0"/>
                <a:cs typeface="Times New Roman" panose="02020603050405020304" pitchFamily="18" charset="0"/>
              </a:rPr>
              <a:t>PERFORMANCE</a:t>
            </a:r>
            <a:r>
              <a:rPr lang="en-US" sz="1733" dirty="0">
                <a:solidFill>
                  <a:srgbClr val="FFFFFF"/>
                </a:solidFill>
                <a:latin typeface="Intel Clear Pro" panose="020B0804020202060201" pitchFamily="34" charset="0"/>
                <a:ea typeface="Calibri" panose="020F0502020204030204" pitchFamily="34" charset="0"/>
                <a:cs typeface="Times New Roman" panose="02020603050405020304" pitchFamily="18" charset="0"/>
              </a:rPr>
              <a:t> </a:t>
            </a:r>
            <a:endParaRPr lang="en-US" sz="1733" dirty="0">
              <a:solidFill>
                <a:prstClr val="black"/>
              </a:solidFill>
              <a:latin typeface="Intel Clear"/>
              <a:ea typeface="Calibri" panose="020F0502020204030204" pitchFamily="34" charset="0"/>
              <a:cs typeface="Times New Roman" panose="02020603050405020304" pitchFamily="18" charset="0"/>
            </a:endParaRPr>
          </a:p>
        </p:txBody>
      </p:sp>
      <p:pic>
        <p:nvPicPr>
          <p:cNvPr id="15" name="Picture 2" descr="Video embedded usages"/>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t="620"/>
          <a:stretch/>
        </p:blipFill>
        <p:spPr bwMode="auto">
          <a:xfrm>
            <a:off x="9199152" y="3196668"/>
            <a:ext cx="2961443" cy="242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84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8187" y="1080655"/>
            <a:ext cx="11291232" cy="4474112"/>
          </a:xfrm>
          <a:prstGeom prst="rect">
            <a:avLst/>
          </a:prstGeom>
          <a:noFill/>
        </p:spPr>
        <p:txBody>
          <a:bodyPr vert="horz" wrap="square" lIns="0" tIns="0" rIns="0" bIns="0" rtlCol="0">
            <a:noAutofit/>
          </a:bodyPr>
          <a:lstStyle/>
          <a:p>
            <a:pPr defTabSz="609585">
              <a:spcBef>
                <a:spcPts val="400"/>
              </a:spcBef>
            </a:pPr>
            <a:r>
              <a:rPr lang="en-US" sz="1867" spc="-27" dirty="0">
                <a:solidFill>
                  <a:srgbClr val="0071C5"/>
                </a:solidFill>
                <a:latin typeface="Intel Clear"/>
              </a:rPr>
              <a:t>Introduces FPGA Support</a:t>
            </a:r>
            <a:endParaRPr lang="en-US" sz="1467" spc="-27" dirty="0">
              <a:solidFill>
                <a:srgbClr val="004280"/>
              </a:solidFill>
              <a:latin typeface="Intel Clear"/>
            </a:endParaRPr>
          </a:p>
          <a:p>
            <a:pPr marL="228594" indent="-228594" defTabSz="609585">
              <a:buFont typeface="Wingdings" panose="05000000000000000000" pitchFamily="2" charset="2"/>
              <a:buChar char="§"/>
            </a:pPr>
            <a:r>
              <a:rPr lang="en-US" sz="1333" dirty="0">
                <a:solidFill>
                  <a:srgbClr val="004280"/>
                </a:solidFill>
                <a:latin typeface="Intel Clear"/>
              </a:rPr>
              <a:t>Supports Convolutional Neural Network (CNN) workload acceleration on target systems with an </a:t>
            </a:r>
            <a:r>
              <a:rPr lang="en-US" sz="1333" b="1" dirty="0">
                <a:solidFill>
                  <a:srgbClr val="004280"/>
                </a:solidFill>
                <a:latin typeface="Intel Clear"/>
                <a:hlinkClick r:id="rId3"/>
              </a:rPr>
              <a:t>Intel® </a:t>
            </a:r>
            <a:r>
              <a:rPr lang="en-US" sz="1333" b="1" dirty="0" err="1">
                <a:solidFill>
                  <a:srgbClr val="004280"/>
                </a:solidFill>
                <a:latin typeface="Intel Clear"/>
                <a:hlinkClick r:id="rId3"/>
              </a:rPr>
              <a:t>Arria</a:t>
            </a:r>
            <a:r>
              <a:rPr lang="en-US" sz="1333" b="1" dirty="0">
                <a:solidFill>
                  <a:srgbClr val="004280"/>
                </a:solidFill>
                <a:latin typeface="Intel Clear"/>
                <a:hlinkClick r:id="rId3"/>
              </a:rPr>
              <a:t>® FPGA 10 GX</a:t>
            </a:r>
            <a:r>
              <a:rPr lang="en-US" sz="1333" dirty="0">
                <a:solidFill>
                  <a:srgbClr val="004280"/>
                </a:solidFill>
                <a:latin typeface="Intel Clear"/>
              </a:rPr>
              <a:t>, </a:t>
            </a:r>
            <a:br>
              <a:rPr lang="en-US" sz="1333" dirty="0">
                <a:solidFill>
                  <a:srgbClr val="004280"/>
                </a:solidFill>
                <a:latin typeface="Intel Clear"/>
              </a:rPr>
            </a:br>
            <a:r>
              <a:rPr lang="en-US" sz="1333" dirty="0">
                <a:solidFill>
                  <a:srgbClr val="004280"/>
                </a:solidFill>
                <a:latin typeface="Intel Clear"/>
              </a:rPr>
              <a:t>where the Deep Learning Deployment Toolkit and </a:t>
            </a:r>
            <a:r>
              <a:rPr lang="en-US" sz="1333" dirty="0" err="1">
                <a:solidFill>
                  <a:srgbClr val="004280"/>
                </a:solidFill>
                <a:latin typeface="Intel Clear"/>
              </a:rPr>
              <a:t>OpenVX</a:t>
            </a:r>
            <a:r>
              <a:rPr lang="en-US" sz="1333" dirty="0">
                <a:solidFill>
                  <a:srgbClr val="004280"/>
                </a:solidFill>
                <a:latin typeface="Intel Clear"/>
              </a:rPr>
              <a:t>™ functions deliver inferencing on FPGAs. </a:t>
            </a:r>
          </a:p>
          <a:p>
            <a:pPr defTabSz="609585"/>
            <a:r>
              <a:rPr lang="en-US" sz="1600" dirty="0">
                <a:solidFill>
                  <a:srgbClr val="004280"/>
                </a:solidFill>
                <a:latin typeface="Intel Clear"/>
              </a:rPr>
              <a:t> </a:t>
            </a:r>
            <a:endParaRPr lang="en-US" sz="533" dirty="0">
              <a:solidFill>
                <a:srgbClr val="004280"/>
              </a:solidFill>
              <a:latin typeface="Intel Clear"/>
            </a:endParaRPr>
          </a:p>
          <a:p>
            <a:pPr defTabSz="609585"/>
            <a:r>
              <a:rPr lang="en-US" sz="1867" dirty="0">
                <a:solidFill>
                  <a:srgbClr val="0071C5"/>
                </a:solidFill>
                <a:latin typeface="Intel Clear"/>
              </a:rPr>
              <a:t>Deep Learning Enhancements&amp; New Capabilities for Intel GPU </a:t>
            </a:r>
            <a:r>
              <a:rPr lang="en-US" sz="1467" dirty="0">
                <a:solidFill>
                  <a:srgbClr val="0071C5"/>
                </a:solidFill>
                <a:latin typeface="Intel Clear"/>
              </a:rPr>
              <a:t>- </a:t>
            </a:r>
            <a:r>
              <a:rPr lang="en-US" sz="1467" dirty="0">
                <a:solidFill>
                  <a:srgbClr val="004280"/>
                </a:solidFill>
                <a:latin typeface="Intel Clear"/>
              </a:rPr>
              <a:t>Provides more usage opportunities: </a:t>
            </a:r>
            <a:endParaRPr lang="en-US" sz="1467" dirty="0">
              <a:solidFill>
                <a:srgbClr val="0071C5"/>
              </a:solidFill>
              <a:latin typeface="Intel Clear"/>
            </a:endParaRPr>
          </a:p>
          <a:p>
            <a:pPr marL="228594" indent="-228594" defTabSz="609585">
              <a:spcBef>
                <a:spcPts val="400"/>
              </a:spcBef>
              <a:buFont typeface="Wingdings" panose="05000000000000000000" pitchFamily="2" charset="2"/>
              <a:buChar char="§"/>
            </a:pPr>
            <a:r>
              <a:rPr lang="en-US" sz="1333" dirty="0">
                <a:solidFill>
                  <a:srgbClr val="004280"/>
                </a:solidFill>
                <a:latin typeface="Intel Clear"/>
              </a:rPr>
              <a:t>Adds: 1) additional </a:t>
            </a:r>
            <a:r>
              <a:rPr lang="en-US" sz="1333" dirty="0" err="1">
                <a:solidFill>
                  <a:srgbClr val="004280"/>
                </a:solidFill>
                <a:latin typeface="Intel Clear"/>
              </a:rPr>
              <a:t>Caffe</a:t>
            </a:r>
            <a:r>
              <a:rPr lang="en-US" sz="1333" dirty="0">
                <a:solidFill>
                  <a:srgbClr val="004280"/>
                </a:solidFill>
                <a:latin typeface="Intel Clear"/>
              </a:rPr>
              <a:t>* support that delivers </a:t>
            </a:r>
            <a:r>
              <a:rPr lang="en-US" sz="1333" b="1" dirty="0">
                <a:solidFill>
                  <a:srgbClr val="004280"/>
                </a:solidFill>
                <a:latin typeface="Intel Clear"/>
              </a:rPr>
              <a:t>near universal single </a:t>
            </a:r>
            <a:r>
              <a:rPr lang="en-US" sz="1333" dirty="0">
                <a:solidFill>
                  <a:srgbClr val="004280"/>
                </a:solidFill>
                <a:latin typeface="Intel Clear"/>
              </a:rPr>
              <a:t>and</a:t>
            </a:r>
            <a:r>
              <a:rPr lang="en-US" sz="1333" b="1" dirty="0">
                <a:solidFill>
                  <a:srgbClr val="004280"/>
                </a:solidFill>
                <a:latin typeface="Intel Clear"/>
              </a:rPr>
              <a:t> object recognition </a:t>
            </a:r>
            <a:r>
              <a:rPr lang="en-US" sz="1333" dirty="0">
                <a:solidFill>
                  <a:srgbClr val="004280"/>
                </a:solidFill>
                <a:latin typeface="Intel Clear"/>
              </a:rPr>
              <a:t>in the Inference Engine for </a:t>
            </a:r>
            <a:r>
              <a:rPr lang="en-US" sz="1333" b="1" dirty="0">
                <a:solidFill>
                  <a:srgbClr val="004280"/>
                </a:solidFill>
                <a:latin typeface="Intel Clear"/>
              </a:rPr>
              <a:t>high </a:t>
            </a:r>
            <a:br>
              <a:rPr lang="en-US" sz="1333" b="1" dirty="0">
                <a:solidFill>
                  <a:srgbClr val="004280"/>
                </a:solidFill>
                <a:latin typeface="Intel Clear"/>
              </a:rPr>
            </a:br>
            <a:r>
              <a:rPr lang="en-US" sz="1333" b="1" dirty="0">
                <a:solidFill>
                  <a:srgbClr val="004280"/>
                </a:solidFill>
                <a:latin typeface="Intel Clear"/>
              </a:rPr>
              <a:t>performance </a:t>
            </a:r>
            <a:r>
              <a:rPr lang="en-US" sz="1333" dirty="0">
                <a:solidFill>
                  <a:srgbClr val="004280"/>
                </a:solidFill>
                <a:latin typeface="Intel Clear"/>
              </a:rPr>
              <a:t>and</a:t>
            </a:r>
            <a:r>
              <a:rPr lang="en-US" sz="1333" b="1" dirty="0">
                <a:solidFill>
                  <a:srgbClr val="004280"/>
                </a:solidFill>
                <a:latin typeface="Intel Clear"/>
              </a:rPr>
              <a:t> portability</a:t>
            </a:r>
            <a:r>
              <a:rPr lang="en-US" sz="1333" dirty="0">
                <a:solidFill>
                  <a:srgbClr val="004280"/>
                </a:solidFill>
                <a:latin typeface="Intel Clear"/>
              </a:rPr>
              <a:t>; 2) Capabilities and code samples for Neural Style Transfer and Semantic Segmentation topologies; </a:t>
            </a:r>
            <a:br>
              <a:rPr lang="en-US" sz="1333" dirty="0">
                <a:solidFill>
                  <a:srgbClr val="004280"/>
                </a:solidFill>
                <a:latin typeface="Intel Clear"/>
              </a:rPr>
            </a:br>
            <a:r>
              <a:rPr lang="en-US" sz="1333" dirty="0">
                <a:solidFill>
                  <a:srgbClr val="004280"/>
                </a:solidFill>
                <a:latin typeface="Intel Clear"/>
              </a:rPr>
              <a:t>3) </a:t>
            </a:r>
            <a:r>
              <a:rPr lang="en-US" sz="1333" i="1" dirty="0">
                <a:solidFill>
                  <a:srgbClr val="004280"/>
                </a:solidFill>
                <a:latin typeface="Intel Clear"/>
              </a:rPr>
              <a:t>Technical preview</a:t>
            </a:r>
            <a:r>
              <a:rPr lang="en-US" sz="1333" dirty="0">
                <a:solidFill>
                  <a:srgbClr val="004280"/>
                </a:solidFill>
                <a:latin typeface="Intel Clear"/>
              </a:rPr>
              <a:t>: Import capabilities for </a:t>
            </a:r>
            <a:r>
              <a:rPr lang="en-US" sz="1333" dirty="0" err="1">
                <a:solidFill>
                  <a:srgbClr val="004280"/>
                </a:solidFill>
                <a:latin typeface="Intel Clear"/>
              </a:rPr>
              <a:t>TensorFlow</a:t>
            </a:r>
            <a:r>
              <a:rPr lang="en-US" sz="1333" dirty="0">
                <a:solidFill>
                  <a:srgbClr val="004280"/>
                </a:solidFill>
                <a:latin typeface="Intel Clear"/>
              </a:rPr>
              <a:t>* and </a:t>
            </a:r>
            <a:r>
              <a:rPr lang="en-US" sz="1333" dirty="0" err="1">
                <a:solidFill>
                  <a:srgbClr val="004280"/>
                </a:solidFill>
                <a:latin typeface="Intel Clear"/>
              </a:rPr>
              <a:t>MXNet</a:t>
            </a:r>
            <a:r>
              <a:rPr lang="en-US" sz="1333" dirty="0">
                <a:solidFill>
                  <a:srgbClr val="004280"/>
                </a:solidFill>
                <a:latin typeface="Intel Clear"/>
              </a:rPr>
              <a:t>* framework models in the Inference Engine. </a:t>
            </a:r>
          </a:p>
          <a:p>
            <a:pPr marL="228594" indent="-228594" defTabSz="609585">
              <a:spcBef>
                <a:spcPts val="400"/>
              </a:spcBef>
              <a:buFont typeface="Wingdings" panose="05000000000000000000" pitchFamily="2" charset="2"/>
              <a:buChar char="§"/>
            </a:pPr>
            <a:r>
              <a:rPr lang="en-US" sz="1333" dirty="0">
                <a:solidFill>
                  <a:srgbClr val="004280"/>
                </a:solidFill>
                <a:latin typeface="Intel Clear"/>
              </a:rPr>
              <a:t>Delivers </a:t>
            </a:r>
            <a:r>
              <a:rPr lang="en-US" sz="1333" b="1" dirty="0">
                <a:solidFill>
                  <a:srgbClr val="004280"/>
                </a:solidFill>
                <a:latin typeface="Intel Clear"/>
              </a:rPr>
              <a:t>performance improvements of up to 60+ percent</a:t>
            </a:r>
            <a:r>
              <a:rPr lang="en-US" sz="1333" baseline="30000" dirty="0">
                <a:solidFill>
                  <a:srgbClr val="004280"/>
                </a:solidFill>
                <a:latin typeface="Intel Clear"/>
              </a:rPr>
              <a:t>1</a:t>
            </a:r>
            <a:r>
              <a:rPr lang="en-US" sz="1333" dirty="0">
                <a:solidFill>
                  <a:srgbClr val="004280"/>
                </a:solidFill>
                <a:latin typeface="Intel Clear"/>
              </a:rPr>
              <a:t> for select topologies (PVANET, Resnet50, Googlenetv3, b32) and </a:t>
            </a:r>
            <a:br>
              <a:rPr lang="en-US" sz="1333" dirty="0">
                <a:solidFill>
                  <a:srgbClr val="004280"/>
                </a:solidFill>
                <a:latin typeface="Intel Clear"/>
              </a:rPr>
            </a:br>
            <a:r>
              <a:rPr lang="en-US" sz="1333" dirty="0">
                <a:solidFill>
                  <a:srgbClr val="004280"/>
                </a:solidFill>
                <a:latin typeface="Intel Clear"/>
              </a:rPr>
              <a:t>batch sizes (SSD_VGG batch 1) with new primitives.</a:t>
            </a:r>
            <a:r>
              <a:rPr lang="en-US" sz="1333" baseline="30000" dirty="0">
                <a:solidFill>
                  <a:srgbClr val="004280"/>
                </a:solidFill>
                <a:latin typeface="Intel Clear"/>
              </a:rPr>
              <a:t>1</a:t>
            </a:r>
          </a:p>
          <a:p>
            <a:pPr marL="228594" indent="-228594" defTabSz="609585">
              <a:spcBef>
                <a:spcPts val="400"/>
              </a:spcBef>
              <a:buFont typeface="Wingdings" panose="05000000000000000000" pitchFamily="2" charset="2"/>
              <a:buChar char="§"/>
            </a:pPr>
            <a:r>
              <a:rPr lang="en-US" sz="1333" dirty="0">
                <a:solidFill>
                  <a:srgbClr val="004280"/>
                </a:solidFill>
                <a:latin typeface="Intel Clear"/>
              </a:rPr>
              <a:t>Provides an auto-tuning mechanism for choosing the best kernel/primitive implementation for a given Intel GPU.</a:t>
            </a:r>
          </a:p>
          <a:p>
            <a:pPr defTabSz="609585"/>
            <a:endParaRPr lang="en-US" sz="533" dirty="0">
              <a:solidFill>
                <a:srgbClr val="004280"/>
              </a:solidFill>
              <a:latin typeface="Intel Clear"/>
            </a:endParaRPr>
          </a:p>
          <a:p>
            <a:pPr defTabSz="609585"/>
            <a:endParaRPr lang="en-US" sz="800" dirty="0">
              <a:solidFill>
                <a:srgbClr val="0071C5"/>
              </a:solidFill>
              <a:latin typeface="Intel Clear"/>
            </a:endParaRPr>
          </a:p>
          <a:p>
            <a:pPr defTabSz="609585"/>
            <a:r>
              <a:rPr lang="en-US" sz="1867" dirty="0">
                <a:solidFill>
                  <a:srgbClr val="0071C5"/>
                </a:solidFill>
                <a:latin typeface="Intel Clear"/>
              </a:rPr>
              <a:t>Traditional Computer Vision Improvements</a:t>
            </a:r>
          </a:p>
          <a:p>
            <a:pPr marL="228594" indent="-228594" defTabSz="609585">
              <a:spcBef>
                <a:spcPts val="267"/>
              </a:spcBef>
              <a:buFont typeface="Wingdings" panose="05000000000000000000" pitchFamily="2" charset="2"/>
              <a:buChar char="§"/>
            </a:pPr>
            <a:r>
              <a:rPr lang="en-US" sz="1333" dirty="0">
                <a:solidFill>
                  <a:srgbClr val="004280"/>
                </a:solidFill>
                <a:latin typeface="Intel Clear"/>
              </a:rPr>
              <a:t>Provides an enhanced memory footprint performance for </a:t>
            </a:r>
            <a:r>
              <a:rPr lang="en-US" sz="1333" dirty="0" err="1">
                <a:solidFill>
                  <a:srgbClr val="004280"/>
                </a:solidFill>
                <a:latin typeface="Intel Clear"/>
              </a:rPr>
              <a:t>OpenVX</a:t>
            </a:r>
            <a:r>
              <a:rPr lang="en-US" sz="1333" dirty="0">
                <a:solidFill>
                  <a:srgbClr val="004280"/>
                </a:solidFill>
                <a:latin typeface="Intel Clear"/>
              </a:rPr>
              <a:t> pipelines.  </a:t>
            </a:r>
          </a:p>
          <a:p>
            <a:pPr marL="228594" indent="-228594" defTabSz="609585">
              <a:spcBef>
                <a:spcPts val="267"/>
              </a:spcBef>
              <a:buFont typeface="Wingdings" panose="05000000000000000000" pitchFamily="2" charset="2"/>
              <a:buChar char="§"/>
            </a:pPr>
            <a:r>
              <a:rPr lang="en-US" sz="1333" dirty="0">
                <a:solidFill>
                  <a:srgbClr val="004280"/>
                </a:solidFill>
                <a:latin typeface="Intel Clear"/>
              </a:rPr>
              <a:t>Supports </a:t>
            </a:r>
            <a:r>
              <a:rPr lang="en-US" sz="1333" dirty="0" err="1">
                <a:solidFill>
                  <a:srgbClr val="004280"/>
                </a:solidFill>
                <a:latin typeface="Intel Clear"/>
              </a:rPr>
              <a:t>Khronos</a:t>
            </a:r>
            <a:r>
              <a:rPr lang="en-US" sz="1333" dirty="0">
                <a:solidFill>
                  <a:srgbClr val="004280"/>
                </a:solidFill>
                <a:latin typeface="Intel Clear"/>
              </a:rPr>
              <a:t> </a:t>
            </a:r>
            <a:r>
              <a:rPr lang="en-US" sz="1333" dirty="0" err="1">
                <a:solidFill>
                  <a:srgbClr val="004280"/>
                </a:solidFill>
                <a:latin typeface="Intel Clear"/>
              </a:rPr>
              <a:t>OpenVX</a:t>
            </a:r>
            <a:r>
              <a:rPr lang="en-US" sz="1333" dirty="0">
                <a:solidFill>
                  <a:srgbClr val="004280"/>
                </a:solidFill>
                <a:latin typeface="Intel Clear"/>
              </a:rPr>
              <a:t> Neural Networks Ext. 1.2 - is compatible with Ubuntu*, CentOS* and </a:t>
            </a:r>
            <a:r>
              <a:rPr lang="en-US" sz="1333" dirty="0" err="1">
                <a:solidFill>
                  <a:srgbClr val="004280"/>
                </a:solidFill>
                <a:latin typeface="Intel Clear"/>
              </a:rPr>
              <a:t>Yocto</a:t>
            </a:r>
            <a:r>
              <a:rPr lang="en-US" sz="1333" dirty="0">
                <a:solidFill>
                  <a:srgbClr val="004280"/>
                </a:solidFill>
                <a:latin typeface="Intel Clear"/>
              </a:rPr>
              <a:t>* OSes when deployed on an Intel CPU.  </a:t>
            </a:r>
          </a:p>
          <a:p>
            <a:pPr marL="228594" indent="-228594" defTabSz="609585">
              <a:spcBef>
                <a:spcPts val="267"/>
              </a:spcBef>
              <a:buFont typeface="Wingdings" panose="05000000000000000000" pitchFamily="2" charset="2"/>
              <a:buChar char="§"/>
            </a:pPr>
            <a:r>
              <a:rPr lang="en-US" sz="1333" dirty="0">
                <a:solidFill>
                  <a:srgbClr val="004280"/>
                </a:solidFill>
                <a:latin typeface="Intel Clear"/>
              </a:rPr>
              <a:t>Create </a:t>
            </a:r>
            <a:r>
              <a:rPr lang="en-US" sz="1333" dirty="0" err="1">
                <a:solidFill>
                  <a:srgbClr val="004280"/>
                </a:solidFill>
                <a:latin typeface="Intel Clear"/>
              </a:rPr>
              <a:t>OpenVX</a:t>
            </a:r>
            <a:r>
              <a:rPr lang="en-US" sz="1333" dirty="0">
                <a:solidFill>
                  <a:srgbClr val="004280"/>
                </a:solidFill>
                <a:latin typeface="Intel Clear"/>
              </a:rPr>
              <a:t>  applications easier with a </a:t>
            </a:r>
            <a:r>
              <a:rPr lang="en-US" sz="1333" b="1" dirty="0">
                <a:solidFill>
                  <a:srgbClr val="004280"/>
                </a:solidFill>
                <a:latin typeface="Intel Clear"/>
              </a:rPr>
              <a:t>new Eclipse* plugin</a:t>
            </a:r>
            <a:r>
              <a:rPr lang="en-US" sz="1333" dirty="0">
                <a:solidFill>
                  <a:srgbClr val="004280"/>
                </a:solidFill>
                <a:latin typeface="Intel Clear"/>
              </a:rPr>
              <a:t> - use a fully integrated development system.</a:t>
            </a:r>
          </a:p>
        </p:txBody>
      </p:sp>
      <p:sp>
        <p:nvSpPr>
          <p:cNvPr id="2" name="Slide Number Placeholder 1"/>
          <p:cNvSpPr>
            <a:spLocks noGrp="1"/>
          </p:cNvSpPr>
          <p:nvPr>
            <p:ph type="sldNum" sz="quarter" idx="12"/>
          </p:nvPr>
        </p:nvSpPr>
        <p:spPr/>
        <p:txBody>
          <a:bodyPr/>
          <a:lstStyle/>
          <a:p>
            <a:pPr defTabSz="609585"/>
            <a:fld id="{EE2556C5-CE8C-6547-B838-EA80C61A4AF7}" type="slidenum">
              <a:rPr lang="en-US">
                <a:solidFill>
                  <a:prstClr val="white"/>
                </a:solidFill>
                <a:latin typeface="Intel Clear"/>
              </a:rPr>
              <a:pPr defTabSz="609585"/>
              <a:t>7</a:t>
            </a:fld>
            <a:endParaRPr lang="en-US" dirty="0">
              <a:solidFill>
                <a:prstClr val="white"/>
              </a:solidFill>
              <a:latin typeface="Intel Clear"/>
            </a:endParaRPr>
          </a:p>
        </p:txBody>
      </p:sp>
      <p:sp>
        <p:nvSpPr>
          <p:cNvPr id="5" name="Title 4"/>
          <p:cNvSpPr>
            <a:spLocks noGrp="1"/>
          </p:cNvSpPr>
          <p:nvPr>
            <p:ph type="title"/>
          </p:nvPr>
        </p:nvSpPr>
        <p:spPr>
          <a:xfrm>
            <a:off x="448188" y="206310"/>
            <a:ext cx="11424265" cy="634761"/>
          </a:xfrm>
        </p:spPr>
        <p:txBody>
          <a:bodyPr/>
          <a:lstStyle/>
          <a:p>
            <a:r>
              <a:rPr lang="en-US" spc="-27" dirty="0"/>
              <a:t>What’s New in Intel® Computer Vision Beta R3</a:t>
            </a:r>
            <a:endParaRPr lang="en-US" sz="1867" spc="-27" dirty="0"/>
          </a:p>
        </p:txBody>
      </p:sp>
      <p:sp>
        <p:nvSpPr>
          <p:cNvPr id="7" name="TextBox 6"/>
          <p:cNvSpPr txBox="1"/>
          <p:nvPr/>
        </p:nvSpPr>
        <p:spPr>
          <a:xfrm>
            <a:off x="448188" y="5149727"/>
            <a:ext cx="11070713" cy="471796"/>
          </a:xfrm>
          <a:prstGeom prst="rect">
            <a:avLst/>
          </a:prstGeom>
          <a:solidFill>
            <a:schemeClr val="tx2">
              <a:lumMod val="20000"/>
              <a:lumOff val="80000"/>
            </a:schemeClr>
          </a:solidFill>
        </p:spPr>
        <p:txBody>
          <a:bodyPr vert="horz" wrap="square" lIns="24384" tIns="0" rIns="0" bIns="0" rtlCol="0">
            <a:spAutoFit/>
          </a:bodyPr>
          <a:lstStyle/>
          <a:p>
            <a:pPr algn="ctr" defTabSz="609585"/>
            <a:r>
              <a:rPr lang="en-US" sz="1733" spc="-27" dirty="0">
                <a:solidFill>
                  <a:srgbClr val="004280"/>
                </a:solidFill>
                <a:latin typeface="Intel Clear"/>
              </a:rPr>
              <a:t>Delivers heterogeneous performance taking full advantage across Intel® processors (CPU, GPU, &amp; New! FPGA).</a:t>
            </a:r>
            <a:r>
              <a:rPr lang="en-US" sz="1733" b="1" dirty="0">
                <a:solidFill>
                  <a:prstClr val="black"/>
                </a:solidFill>
                <a:latin typeface="Intel Clear"/>
              </a:rPr>
              <a:t> </a:t>
            </a:r>
          </a:p>
          <a:p>
            <a:pPr algn="ctr" defTabSz="609585"/>
            <a:r>
              <a:rPr lang="en-US" sz="1333" dirty="0">
                <a:solidFill>
                  <a:srgbClr val="004280"/>
                </a:solidFill>
                <a:latin typeface="Intel Clear"/>
              </a:rPr>
              <a:t>Get more details about Beta R3 release at: </a:t>
            </a:r>
            <a:r>
              <a:rPr lang="en-US" sz="1333" i="1" dirty="0">
                <a:solidFill>
                  <a:srgbClr val="0071C5"/>
                </a:solidFill>
                <a:latin typeface="Intel Clear"/>
                <a:hlinkClick r:id="rId4"/>
              </a:rPr>
              <a:t>What’s New Blog </a:t>
            </a:r>
            <a:r>
              <a:rPr lang="en-US" sz="1333" b="1" dirty="0">
                <a:solidFill>
                  <a:srgbClr val="0071C5"/>
                </a:solidFill>
                <a:latin typeface="Intel Clear"/>
                <a:hlinkClick r:id="rId4"/>
              </a:rPr>
              <a:t>&gt;</a:t>
            </a:r>
            <a:r>
              <a:rPr lang="en-US" sz="1333" i="1" dirty="0">
                <a:solidFill>
                  <a:srgbClr val="0071C5"/>
                </a:solidFill>
                <a:latin typeface="Intel Clear"/>
                <a:hlinkClick r:id="rId4"/>
              </a:rPr>
              <a:t> </a:t>
            </a:r>
            <a:endParaRPr lang="en-US" sz="1333" dirty="0">
              <a:solidFill>
                <a:srgbClr val="0071C5"/>
              </a:solidFill>
              <a:latin typeface="Intel Clear"/>
            </a:endParaRPr>
          </a:p>
        </p:txBody>
      </p:sp>
      <p:sp>
        <p:nvSpPr>
          <p:cNvPr id="8" name="TextBox 7"/>
          <p:cNvSpPr txBox="1"/>
          <p:nvPr/>
        </p:nvSpPr>
        <p:spPr>
          <a:xfrm>
            <a:off x="4127673" y="6516535"/>
            <a:ext cx="4889159" cy="287130"/>
          </a:xfrm>
          <a:prstGeom prst="rect">
            <a:avLst/>
          </a:prstGeom>
          <a:noFill/>
        </p:spPr>
        <p:txBody>
          <a:bodyPr vert="horz" wrap="none" lIns="0" tIns="0" rIns="0" bIns="0" rtlCol="0">
            <a:spAutoFit/>
          </a:bodyPr>
          <a:lstStyle/>
          <a:p>
            <a:pPr defTabSz="609585"/>
            <a:r>
              <a:rPr lang="en-US" sz="933" dirty="0" err="1">
                <a:solidFill>
                  <a:srgbClr val="B1BABF"/>
                </a:solidFill>
                <a:latin typeface="Intel Clear"/>
              </a:rPr>
              <a:t>OpenVX</a:t>
            </a:r>
            <a:r>
              <a:rPr lang="en-US" sz="933" dirty="0">
                <a:solidFill>
                  <a:srgbClr val="B1BABF"/>
                </a:solidFill>
                <a:latin typeface="Intel Clear"/>
              </a:rPr>
              <a:t> and the </a:t>
            </a:r>
            <a:r>
              <a:rPr lang="en-US" sz="933" dirty="0" err="1">
                <a:solidFill>
                  <a:srgbClr val="B1BABF"/>
                </a:solidFill>
                <a:latin typeface="Intel Clear"/>
              </a:rPr>
              <a:t>OpenVX</a:t>
            </a:r>
            <a:r>
              <a:rPr lang="en-US" sz="933" dirty="0">
                <a:solidFill>
                  <a:srgbClr val="B1BABF"/>
                </a:solidFill>
                <a:latin typeface="Intel Clear"/>
              </a:rPr>
              <a:t> logo are trademarks of the </a:t>
            </a:r>
            <a:r>
              <a:rPr lang="en-US" sz="933" dirty="0" err="1">
                <a:solidFill>
                  <a:srgbClr val="B1BABF"/>
                </a:solidFill>
                <a:latin typeface="Intel Clear"/>
              </a:rPr>
              <a:t>Khronos</a:t>
            </a:r>
            <a:r>
              <a:rPr lang="en-US" sz="933" dirty="0">
                <a:solidFill>
                  <a:srgbClr val="B1BABF"/>
                </a:solidFill>
                <a:latin typeface="Intel Clear"/>
              </a:rPr>
              <a:t> Group Inc.</a:t>
            </a:r>
          </a:p>
          <a:p>
            <a:pPr defTabSz="609585"/>
            <a:r>
              <a:rPr lang="en-US" sz="933" dirty="0">
                <a:solidFill>
                  <a:srgbClr val="B1BABF"/>
                </a:solidFill>
                <a:latin typeface="Intel Clear"/>
              </a:rPr>
              <a:t>OpenCL and the OpenCL logo are trademarks of Apple Inc. used by permission by Khronos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07241" y="1138907"/>
            <a:ext cx="711659" cy="711659"/>
          </a:xfrm>
          <a:prstGeom prst="rect">
            <a:avLst/>
          </a:prstGeom>
        </p:spPr>
      </p:pic>
      <p:sp>
        <p:nvSpPr>
          <p:cNvPr id="3" name="TextBox 2"/>
          <p:cNvSpPr txBox="1"/>
          <p:nvPr/>
        </p:nvSpPr>
        <p:spPr>
          <a:xfrm>
            <a:off x="88900" y="5752034"/>
            <a:ext cx="11783552" cy="618054"/>
          </a:xfrm>
          <a:prstGeom prst="rect">
            <a:avLst/>
          </a:prstGeom>
          <a:noFill/>
        </p:spPr>
        <p:txBody>
          <a:bodyPr vert="horz" wrap="square" lIns="0" tIns="0" rIns="0" bIns="0" rtlCol="0">
            <a:spAutoFit/>
          </a:bodyPr>
          <a:lstStyle/>
          <a:p>
            <a:pPr defTabSz="609585">
              <a:lnSpc>
                <a:spcPts val="800"/>
              </a:lnSpc>
            </a:pPr>
            <a:r>
              <a:rPr lang="en-US" sz="800" baseline="30000" dirty="0">
                <a:solidFill>
                  <a:srgbClr val="B1BABF">
                    <a:lumMod val="50000"/>
                  </a:srgbClr>
                </a:solidFill>
                <a:latin typeface="Intel Clear"/>
              </a:rPr>
              <a:t>1</a:t>
            </a:r>
            <a:r>
              <a:rPr lang="en-US" sz="800" dirty="0">
                <a:solidFill>
                  <a:srgbClr val="B1BABF">
                    <a:lumMod val="50000"/>
                  </a:srgbClr>
                </a:solidFill>
                <a:latin typeface="Intel Clear"/>
              </a:rPr>
              <a:t>Software and workloads used in performance tests may have been optimized for performance only on Intel microprocessors. Performance tests, such as </a:t>
            </a:r>
            <a:r>
              <a:rPr lang="en-US" sz="800" dirty="0" err="1">
                <a:solidFill>
                  <a:srgbClr val="B1BABF">
                    <a:lumMod val="50000"/>
                  </a:srgbClr>
                </a:solidFill>
                <a:latin typeface="Intel Clear"/>
              </a:rPr>
              <a:t>SYSmark</a:t>
            </a:r>
            <a:r>
              <a:rPr lang="en-US" sz="800" dirty="0">
                <a:solidFill>
                  <a:srgbClr val="B1BABF">
                    <a:lumMod val="50000"/>
                  </a:srgbClr>
                </a:solidFill>
                <a:latin typeface="Intel Clear"/>
              </a:rPr>
              <a:t> &amp; </a:t>
            </a:r>
            <a:r>
              <a:rPr lang="en-US" sz="800" dirty="0" err="1">
                <a:solidFill>
                  <a:srgbClr val="B1BABF">
                    <a:lumMod val="50000"/>
                  </a:srgbClr>
                </a:solidFill>
                <a:latin typeface="Intel Clear"/>
              </a:rPr>
              <a:t>MobileMark</a:t>
            </a:r>
            <a:r>
              <a:rPr lang="en-US" sz="800" dirty="0">
                <a:solidFill>
                  <a:srgbClr val="B1BABF">
                    <a:lumMod val="50000"/>
                  </a:srgbClr>
                </a:solidFill>
                <a:latin typeface="Intel Clear"/>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Benchmark Source: Intel Corporation. Optimization Notice: Intel's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of any optimization on microprocessors not manufactured by Intel. Microprocessor-dependent optimizations in this product are intended for use with Intel microprocessors. Certain optimizations not specific to Intel microarchitecture are reserved for Intel microprocessors. Please refer to the applicable product User &amp; Reference Guides for more information regarding the specific instruction sets covered by this notice. Notice Revision #20110804</a:t>
            </a:r>
          </a:p>
        </p:txBody>
      </p:sp>
    </p:spTree>
    <p:extLst>
      <p:ext uri="{BB962C8B-B14F-4D97-AF65-F5344CB8AC3E}">
        <p14:creationId xmlns:p14="http://schemas.microsoft.com/office/powerpoint/2010/main" val="312942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609585"/>
            <a:fld id="{EE2556C5-CE8C-6547-B838-EA80C61A4AF7}" type="slidenum">
              <a:rPr lang="en-US">
                <a:solidFill>
                  <a:prstClr val="white"/>
                </a:solidFill>
                <a:latin typeface="Intel Clear"/>
              </a:rPr>
              <a:pPr defTabSz="609585"/>
              <a:t>8</a:t>
            </a:fld>
            <a:endParaRPr lang="en-US" dirty="0">
              <a:solidFill>
                <a:prstClr val="white"/>
              </a:solidFill>
              <a:latin typeface="Intel Clear"/>
            </a:endParaRPr>
          </a:p>
        </p:txBody>
      </p:sp>
      <p:sp>
        <p:nvSpPr>
          <p:cNvPr id="10" name="Rectangle 9"/>
          <p:cNvSpPr/>
          <p:nvPr/>
        </p:nvSpPr>
        <p:spPr>
          <a:xfrm>
            <a:off x="501110" y="463990"/>
            <a:ext cx="11137900" cy="4421457"/>
          </a:xfrm>
          <a:prstGeom prst="rect">
            <a:avLst/>
          </a:prstGeom>
          <a:solidFill>
            <a:srgbClr val="0071C5"/>
          </a:solidFill>
          <a:ln w="25400" cap="flat" cmpd="sng" algn="ctr">
            <a:noFill/>
            <a:prstDash val="solid"/>
          </a:ln>
          <a:effectLst/>
        </p:spPr>
        <p:txBody>
          <a:bodyPr tIns="48768" rtlCol="0" anchor="t" anchorCtr="0"/>
          <a:lstStyle/>
          <a:p>
            <a:pPr algn="ctr" defTabSz="609555">
              <a:defRPr/>
            </a:pPr>
            <a:r>
              <a:rPr lang="en-US" sz="4400" kern="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What’s Inside the Intel® </a:t>
            </a:r>
            <a:r>
              <a:rPr lang="en-US" sz="4400" kern="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Computer Vision </a:t>
            </a:r>
            <a:r>
              <a:rPr lang="en-US" sz="4400" kern="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SDK Beta </a:t>
            </a:r>
          </a:p>
        </p:txBody>
      </p:sp>
      <p:sp>
        <p:nvSpPr>
          <p:cNvPr id="11" name="TextBox 10"/>
          <p:cNvSpPr txBox="1"/>
          <p:nvPr/>
        </p:nvSpPr>
        <p:spPr>
          <a:xfrm>
            <a:off x="733957" y="2012573"/>
            <a:ext cx="4738089" cy="2300307"/>
          </a:xfrm>
          <a:prstGeom prst="rect">
            <a:avLst/>
          </a:prstGeom>
          <a:solidFill>
            <a:srgbClr val="003C71"/>
          </a:solidFill>
          <a:ln w="19050" cap="flat" cmpd="sng" algn="ctr">
            <a:noFill/>
            <a:prstDash val="solid"/>
          </a:ln>
          <a:effectLst/>
        </p:spPr>
        <p:txBody>
          <a:bodyPr vert="horz" wrap="square" lIns="0" tIns="0" rIns="0" bIns="0" rtlCol="0" anchor="t" anchorCtr="0">
            <a:noAutofit/>
          </a:bodyPr>
          <a:lstStyle/>
          <a:p>
            <a:pPr marL="148163" lvl="2" algn="ctr" defTabSz="609555">
              <a:defRPr/>
            </a:pPr>
            <a:endParaRPr lang="en-US" sz="933" kern="0" dirty="0">
              <a:solidFill>
                <a:prstClr val="white"/>
              </a:solidFill>
              <a:latin typeface="Intel Clear"/>
            </a:endParaRPr>
          </a:p>
          <a:p>
            <a:pPr marL="148163" lvl="2" algn="ctr" defTabSz="609555">
              <a:defRPr/>
            </a:pPr>
            <a:r>
              <a:rPr lang="en-US" kern="0" dirty="0">
                <a:solidFill>
                  <a:prstClr val="white"/>
                </a:solidFill>
                <a:latin typeface="Intel Clear"/>
              </a:rPr>
              <a:t>Cross-platform approach </a:t>
            </a:r>
            <a:br>
              <a:rPr lang="en-US" kern="0" dirty="0">
                <a:solidFill>
                  <a:prstClr val="white"/>
                </a:solidFill>
                <a:latin typeface="Intel Clear"/>
              </a:rPr>
            </a:br>
            <a:r>
              <a:rPr lang="en-US" kern="0" dirty="0">
                <a:solidFill>
                  <a:prstClr val="white"/>
                </a:solidFill>
                <a:latin typeface="Intel Clear"/>
              </a:rPr>
              <a:t>to deep learning inference</a:t>
            </a:r>
          </a:p>
        </p:txBody>
      </p:sp>
      <p:sp>
        <p:nvSpPr>
          <p:cNvPr id="12" name="Rectangle 11"/>
          <p:cNvSpPr/>
          <p:nvPr/>
        </p:nvSpPr>
        <p:spPr>
          <a:xfrm>
            <a:off x="856644" y="2773836"/>
            <a:ext cx="2216561" cy="1445128"/>
          </a:xfrm>
          <a:prstGeom prst="rect">
            <a:avLst/>
          </a:prstGeom>
          <a:solidFill>
            <a:srgbClr val="00AEEF"/>
          </a:solidFill>
          <a:ln w="9525" cap="flat" cmpd="sng" algn="ctr">
            <a:noFill/>
            <a:prstDash val="solid"/>
          </a:ln>
          <a:effectLst/>
        </p:spPr>
        <p:txBody>
          <a:bodyPr rtlCol="0" anchor="t"/>
          <a:lstStyle/>
          <a:p>
            <a:pPr algn="ctr" defTabSz="1219170">
              <a:defRPr/>
            </a:pPr>
            <a:r>
              <a:rPr lang="en-US" b="1" kern="0" dirty="0">
                <a:solidFill>
                  <a:prstClr val="white"/>
                </a:solidFill>
                <a:latin typeface="Intel Clear"/>
              </a:rPr>
              <a:t>Model Optimizer</a:t>
            </a:r>
          </a:p>
          <a:p>
            <a:pPr algn="ctr" defTabSz="1219170">
              <a:defRPr/>
            </a:pPr>
            <a:r>
              <a:rPr lang="en-US" sz="1600" kern="0">
                <a:solidFill>
                  <a:prstClr val="white"/>
                </a:solidFill>
                <a:latin typeface="Intel Clear"/>
              </a:rPr>
              <a:t>Convert </a:t>
            </a:r>
            <a:r>
              <a:rPr lang="en-US" sz="1600" kern="0" dirty="0">
                <a:solidFill>
                  <a:prstClr val="white"/>
                </a:solidFill>
                <a:latin typeface="Intel Clear"/>
              </a:rPr>
              <a:t>&amp; optimize trained models</a:t>
            </a:r>
          </a:p>
        </p:txBody>
      </p:sp>
      <p:sp>
        <p:nvSpPr>
          <p:cNvPr id="13" name="TextBox 12"/>
          <p:cNvSpPr txBox="1"/>
          <p:nvPr/>
        </p:nvSpPr>
        <p:spPr>
          <a:xfrm>
            <a:off x="5672600" y="2010491"/>
            <a:ext cx="2547195" cy="2302331"/>
          </a:xfrm>
          <a:prstGeom prst="rect">
            <a:avLst/>
          </a:prstGeom>
          <a:solidFill>
            <a:srgbClr val="003C71"/>
          </a:solidFill>
          <a:ln w="19050" cap="flat" cmpd="sng" algn="ctr">
            <a:noFill/>
            <a:prstDash val="solid"/>
          </a:ln>
          <a:effectLst/>
        </p:spPr>
        <p:txBody>
          <a:bodyPr vert="horz" wrap="square" lIns="0" tIns="0" rIns="0" bIns="0" rtlCol="0" anchor="t" anchorCtr="0">
            <a:noAutofit/>
          </a:bodyPr>
          <a:lstStyle>
            <a:defPPr>
              <a:defRPr lang="en-US"/>
            </a:defPPr>
            <a:lvl1pPr>
              <a:defRPr>
                <a:solidFill>
                  <a:schemeClr val="lt1"/>
                </a:solidFill>
              </a:defRPr>
            </a:lvl1pPr>
            <a:lvl2pPr>
              <a:defRPr>
                <a:solidFill>
                  <a:schemeClr val="lt1"/>
                </a:solidFill>
              </a:defRPr>
            </a:lvl2pPr>
            <a:lvl3pPr lvl="2" defTabSz="609585">
              <a:defRPr sz="2400" b="1">
                <a:solidFill>
                  <a:prstClr val="white"/>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14354">
              <a:defRPr/>
            </a:pPr>
            <a:endParaRPr lang="en-US" sz="1867" kern="0" dirty="0">
              <a:solidFill>
                <a:prstClr val="white"/>
              </a:solidFill>
              <a:latin typeface="Intel Clear"/>
            </a:endParaRPr>
          </a:p>
          <a:p>
            <a:pPr algn="ctr" defTabSz="914354">
              <a:defRPr/>
            </a:pPr>
            <a:r>
              <a:rPr lang="en-US" kern="0" dirty="0">
                <a:solidFill>
                  <a:prstClr val="white"/>
                </a:solidFill>
                <a:latin typeface="Intel Clear"/>
              </a:rPr>
              <a:t>Optimized </a:t>
            </a:r>
          </a:p>
          <a:p>
            <a:pPr algn="ctr" defTabSz="914354">
              <a:defRPr/>
            </a:pPr>
            <a:r>
              <a:rPr lang="en-US" kern="0" dirty="0">
                <a:solidFill>
                  <a:prstClr val="white"/>
                </a:solidFill>
                <a:latin typeface="Intel Clear"/>
              </a:rPr>
              <a:t>functions for </a:t>
            </a:r>
            <a:br>
              <a:rPr lang="en-US" kern="0" dirty="0">
                <a:solidFill>
                  <a:prstClr val="white"/>
                </a:solidFill>
                <a:latin typeface="Intel Clear"/>
              </a:rPr>
            </a:br>
            <a:r>
              <a:rPr lang="en-US" kern="0" dirty="0">
                <a:solidFill>
                  <a:prstClr val="white"/>
                </a:solidFill>
                <a:latin typeface="Intel Clear"/>
              </a:rPr>
              <a:t>Intel® Processors </a:t>
            </a:r>
          </a:p>
          <a:p>
            <a:pPr algn="ctr" defTabSz="914354">
              <a:defRPr/>
            </a:pPr>
            <a:endParaRPr lang="en-US" kern="0" dirty="0">
              <a:solidFill>
                <a:prstClr val="white"/>
              </a:solidFill>
              <a:latin typeface="Intel Clear"/>
            </a:endParaRPr>
          </a:p>
          <a:p>
            <a:pPr algn="ctr" defTabSz="914354">
              <a:defRPr/>
            </a:pPr>
            <a:r>
              <a:rPr lang="en-US" sz="1600" kern="0" dirty="0">
                <a:solidFill>
                  <a:prstClr val="white"/>
                </a:solidFill>
                <a:latin typeface="Intel Clear"/>
              </a:rPr>
              <a:t>Create own customer kernels or use a library </a:t>
            </a:r>
            <a:br>
              <a:rPr lang="en-US" sz="1600" kern="0" dirty="0">
                <a:solidFill>
                  <a:prstClr val="white"/>
                </a:solidFill>
                <a:latin typeface="Intel Clear"/>
              </a:rPr>
            </a:br>
            <a:r>
              <a:rPr lang="en-US" sz="1600" kern="0" dirty="0">
                <a:solidFill>
                  <a:prstClr val="white"/>
                </a:solidFill>
                <a:latin typeface="Intel Clear"/>
              </a:rPr>
              <a:t>of functions</a:t>
            </a:r>
          </a:p>
        </p:txBody>
      </p:sp>
      <p:sp>
        <p:nvSpPr>
          <p:cNvPr id="14" name="TextBox 13"/>
          <p:cNvSpPr txBox="1"/>
          <p:nvPr/>
        </p:nvSpPr>
        <p:spPr>
          <a:xfrm>
            <a:off x="8438160" y="2012921"/>
            <a:ext cx="2966113" cy="2299969"/>
          </a:xfrm>
          <a:prstGeom prst="rect">
            <a:avLst/>
          </a:prstGeom>
          <a:solidFill>
            <a:srgbClr val="003C71"/>
          </a:solidFill>
          <a:ln w="19050" cap="flat" cmpd="sng" algn="ctr">
            <a:noFill/>
            <a:prstDash val="solid"/>
          </a:ln>
          <a:effectLst/>
        </p:spPr>
        <p:txBody>
          <a:bodyPr vert="horz" wrap="square" lIns="0" tIns="0" rIns="0" bIns="0" rtlCol="0" anchor="t" anchorCtr="0">
            <a:noAutofit/>
          </a:bodyPr>
          <a:lstStyle>
            <a:defPPr>
              <a:defRPr lang="en-US"/>
            </a:defPPr>
            <a:lvl1pPr algn="ctr">
              <a:defRPr>
                <a:solidFill>
                  <a:schemeClr val="lt1"/>
                </a:solidFill>
              </a:defRPr>
            </a:lvl1pPr>
            <a:lvl2pPr>
              <a:defRPr>
                <a:solidFill>
                  <a:schemeClr val="lt1"/>
                </a:solidFill>
              </a:defRPr>
            </a:lvl2pPr>
            <a:lvl3pPr lvl="2" defTabSz="609585">
              <a:defRPr sz="2400" b="1">
                <a:solidFill>
                  <a:prstClr val="white"/>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54">
              <a:defRPr/>
            </a:pPr>
            <a:endParaRPr lang="en-US" kern="0" dirty="0">
              <a:solidFill>
                <a:prstClr val="white"/>
              </a:solidFill>
              <a:latin typeface="Intel Clear"/>
            </a:endParaRPr>
          </a:p>
          <a:p>
            <a:pPr defTabSz="914354">
              <a:defRPr/>
            </a:pPr>
            <a:r>
              <a:rPr lang="en-US" kern="0" dirty="0">
                <a:solidFill>
                  <a:prstClr val="white"/>
                </a:solidFill>
                <a:latin typeface="Intel Clear"/>
              </a:rPr>
              <a:t>Runtimes, emulator, </a:t>
            </a:r>
            <a:br>
              <a:rPr lang="en-US" kern="0" dirty="0">
                <a:solidFill>
                  <a:prstClr val="white"/>
                </a:solidFill>
                <a:latin typeface="Intel Clear"/>
              </a:rPr>
            </a:br>
            <a:r>
              <a:rPr lang="en-US" kern="0" dirty="0">
                <a:solidFill>
                  <a:prstClr val="white"/>
                </a:solidFill>
                <a:latin typeface="Intel Clear"/>
              </a:rPr>
              <a:t>kernels, workload samples</a:t>
            </a:r>
          </a:p>
          <a:p>
            <a:pPr defTabSz="914354">
              <a:defRPr/>
            </a:pPr>
            <a:endParaRPr lang="en-US" kern="0" dirty="0">
              <a:solidFill>
                <a:prstClr val="white"/>
              </a:solidFill>
              <a:latin typeface="Intel Clear"/>
            </a:endParaRPr>
          </a:p>
          <a:p>
            <a:pPr defTabSz="914354">
              <a:defRPr/>
            </a:pPr>
            <a:r>
              <a:rPr lang="en-US" kern="0" dirty="0">
                <a:solidFill>
                  <a:prstClr val="white"/>
                </a:solidFill>
                <a:latin typeface="Intel Clear"/>
              </a:rPr>
              <a:t>Enhanced, </a:t>
            </a:r>
            <a:r>
              <a:rPr lang="en-US" kern="0">
                <a:solidFill>
                  <a:prstClr val="white"/>
                </a:solidFill>
                <a:latin typeface="Intel Clear"/>
              </a:rPr>
              <a:t>graphical development </a:t>
            </a:r>
            <a:r>
              <a:rPr lang="en-US" kern="0" dirty="0">
                <a:solidFill>
                  <a:prstClr val="white"/>
                </a:solidFill>
                <a:latin typeface="Intel Clear"/>
              </a:rPr>
              <a:t>using</a:t>
            </a:r>
            <a:br>
              <a:rPr lang="en-US" kern="0" dirty="0">
                <a:solidFill>
                  <a:prstClr val="white"/>
                </a:solidFill>
                <a:latin typeface="Intel Clear"/>
              </a:rPr>
            </a:br>
            <a:r>
              <a:rPr lang="en-US" kern="0">
                <a:solidFill>
                  <a:prstClr val="white"/>
                </a:solidFill>
                <a:latin typeface="Intel Clear"/>
              </a:rPr>
              <a:t> </a:t>
            </a:r>
            <a:r>
              <a:rPr lang="en-US" b="1" kern="0">
                <a:solidFill>
                  <a:prstClr val="white"/>
                </a:solidFill>
                <a:latin typeface="Intel Clear"/>
              </a:rPr>
              <a:t>Vision </a:t>
            </a:r>
            <a:r>
              <a:rPr lang="en-US" b="1" kern="0" dirty="0">
                <a:solidFill>
                  <a:prstClr val="white"/>
                </a:solidFill>
                <a:latin typeface="Intel Clear"/>
              </a:rPr>
              <a:t>Algorithm Designer</a:t>
            </a:r>
          </a:p>
        </p:txBody>
      </p:sp>
      <p:sp>
        <p:nvSpPr>
          <p:cNvPr id="15" name="TextBox 14"/>
          <p:cNvSpPr txBox="1"/>
          <p:nvPr/>
        </p:nvSpPr>
        <p:spPr>
          <a:xfrm>
            <a:off x="727605" y="1295057"/>
            <a:ext cx="4744441" cy="724473"/>
          </a:xfrm>
          <a:prstGeom prst="rect">
            <a:avLst/>
          </a:prstGeom>
          <a:solidFill>
            <a:sysClr val="window" lastClr="FFFFFF">
              <a:lumMod val="95000"/>
            </a:sysClr>
          </a:solidFill>
          <a:ln w="12700">
            <a:solidFill>
              <a:schemeClr val="tx2"/>
            </a:solidFill>
          </a:ln>
        </p:spPr>
        <p:txBody>
          <a:bodyPr vert="horz" wrap="square" lIns="0" tIns="0" rIns="0" bIns="0" rtlCol="0" anchor="ctr" anchorCtr="0">
            <a:noAutofit/>
          </a:bodyPr>
          <a:lstStyle/>
          <a:p>
            <a:pPr algn="ctr" defTabSz="609555">
              <a:defRPr/>
            </a:pPr>
            <a:r>
              <a:rPr lang="en-US" sz="2133" kern="0" dirty="0">
                <a:solidFill>
                  <a:srgbClr val="0071C5"/>
                </a:solidFill>
                <a:latin typeface="Intel Clear"/>
              </a:rPr>
              <a:t>Deep Learning Deployment Toolkit</a:t>
            </a:r>
          </a:p>
        </p:txBody>
      </p:sp>
      <p:sp>
        <p:nvSpPr>
          <p:cNvPr id="16" name="TextBox 15"/>
          <p:cNvSpPr txBox="1"/>
          <p:nvPr/>
        </p:nvSpPr>
        <p:spPr>
          <a:xfrm>
            <a:off x="5672600" y="1288449"/>
            <a:ext cx="2547195" cy="724473"/>
          </a:xfrm>
          <a:prstGeom prst="rect">
            <a:avLst/>
          </a:prstGeom>
          <a:solidFill>
            <a:sysClr val="window" lastClr="FFFFFF">
              <a:lumMod val="95000"/>
            </a:sysClr>
          </a:solidFill>
          <a:ln w="12700">
            <a:solidFill>
              <a:schemeClr val="tx2"/>
            </a:solidFill>
          </a:ln>
        </p:spPr>
        <p:txBody>
          <a:bodyPr vert="horz" wrap="square" lIns="0" tIns="0" rIns="0" bIns="0" rtlCol="0" anchor="ctr" anchorCtr="0">
            <a:noAutofit/>
          </a:bodyPr>
          <a:lstStyle/>
          <a:p>
            <a:pPr algn="ctr" defTabSz="609555">
              <a:defRPr/>
            </a:pPr>
            <a:r>
              <a:rPr lang="en-US" sz="2133" kern="0">
                <a:solidFill>
                  <a:srgbClr val="0071C5"/>
                </a:solidFill>
                <a:latin typeface="Intel Clear"/>
              </a:rPr>
              <a:t>OpenCV*</a:t>
            </a:r>
            <a:endParaRPr lang="en-US" sz="2133" kern="0" dirty="0">
              <a:solidFill>
                <a:srgbClr val="0071C5"/>
              </a:solidFill>
              <a:latin typeface="Intel Clear"/>
            </a:endParaRPr>
          </a:p>
        </p:txBody>
      </p:sp>
      <p:pic>
        <p:nvPicPr>
          <p:cNvPr id="1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4306" y="3622129"/>
            <a:ext cx="822447" cy="551951"/>
          </a:xfrm>
          <a:prstGeom prst="rect">
            <a:avLst/>
          </a:prstGeom>
          <a:noFill/>
          <a:ln w="28575">
            <a:noFill/>
            <a:miter lim="800000"/>
            <a:headEnd/>
            <a:tailEnd/>
          </a:ln>
          <a:extLst>
            <a:ext uri="{909E8E84-426E-40DD-AFC4-6F175D3DCCD1}">
              <a14:hiddenFill xmlns:a14="http://schemas.microsoft.com/office/drawing/2010/main">
                <a:solidFill>
                  <a:schemeClr val="accent1"/>
                </a:solidFill>
              </a14:hiddenFill>
            </a:ext>
          </a:extLst>
        </p:spPr>
      </p:pic>
      <p:sp>
        <p:nvSpPr>
          <p:cNvPr id="19" name="Rectangle 18"/>
          <p:cNvSpPr/>
          <p:nvPr/>
        </p:nvSpPr>
        <p:spPr>
          <a:xfrm>
            <a:off x="9738671" y="4526883"/>
            <a:ext cx="454383"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IPU</a:t>
            </a:r>
          </a:p>
        </p:txBody>
      </p:sp>
      <p:sp>
        <p:nvSpPr>
          <p:cNvPr id="20" name="Rectangle 19"/>
          <p:cNvSpPr/>
          <p:nvPr/>
        </p:nvSpPr>
        <p:spPr>
          <a:xfrm>
            <a:off x="3146594" y="2770948"/>
            <a:ext cx="2216561" cy="1445128"/>
          </a:xfrm>
          <a:prstGeom prst="rect">
            <a:avLst/>
          </a:prstGeom>
          <a:solidFill>
            <a:srgbClr val="00AEEF"/>
          </a:solidFill>
          <a:ln w="9525" cap="flat" cmpd="sng" algn="ctr">
            <a:noFill/>
            <a:prstDash val="solid"/>
          </a:ln>
          <a:effectLst/>
        </p:spPr>
        <p:txBody>
          <a:bodyPr rtlCol="0" anchor="t"/>
          <a:lstStyle/>
          <a:p>
            <a:pPr algn="ctr" defTabSz="1219170">
              <a:defRPr/>
            </a:pPr>
            <a:r>
              <a:rPr lang="en-US" b="1" kern="0" dirty="0">
                <a:solidFill>
                  <a:prstClr val="white"/>
                </a:solidFill>
                <a:latin typeface="Intel Clear"/>
              </a:rPr>
              <a:t>Inference Engine</a:t>
            </a:r>
          </a:p>
          <a:p>
            <a:pPr algn="ctr" defTabSz="1219170">
              <a:defRPr/>
            </a:pPr>
            <a:r>
              <a:rPr lang="en-US" sz="1600" kern="0" dirty="0">
                <a:solidFill>
                  <a:prstClr val="white"/>
                </a:solidFill>
                <a:latin typeface="Intel Clear"/>
              </a:rPr>
              <a:t>Run optimized inferences </a:t>
            </a:r>
          </a:p>
        </p:txBody>
      </p:sp>
      <p:pic>
        <p:nvPicPr>
          <p:cNvPr id="21" name="Picture 20"/>
          <p:cNvPicPr>
            <a:picLocks noChangeAspect="1"/>
          </p:cNvPicPr>
          <p:nvPr/>
        </p:nvPicPr>
        <p:blipFill>
          <a:blip r:embed="rId4"/>
          <a:stretch>
            <a:fillRect/>
          </a:stretch>
        </p:blipFill>
        <p:spPr>
          <a:xfrm>
            <a:off x="3633140" y="3624540"/>
            <a:ext cx="1234869" cy="537827"/>
          </a:xfrm>
          <a:prstGeom prst="rect">
            <a:avLst/>
          </a:prstGeom>
        </p:spPr>
      </p:pic>
      <p:sp>
        <p:nvSpPr>
          <p:cNvPr id="25" name="TextBox 24"/>
          <p:cNvSpPr txBox="1"/>
          <p:nvPr/>
        </p:nvSpPr>
        <p:spPr>
          <a:xfrm>
            <a:off x="8420349" y="1288448"/>
            <a:ext cx="2983923" cy="724473"/>
          </a:xfrm>
          <a:prstGeom prst="rect">
            <a:avLst/>
          </a:prstGeom>
          <a:solidFill>
            <a:sysClr val="window" lastClr="FFFFFF">
              <a:lumMod val="95000"/>
            </a:sysClr>
          </a:solidFill>
          <a:ln w="12700">
            <a:solidFill>
              <a:schemeClr val="tx2"/>
            </a:solidFill>
          </a:ln>
        </p:spPr>
        <p:txBody>
          <a:bodyPr vert="horz" wrap="square" lIns="0" tIns="0" rIns="0" bIns="0" rtlCol="0" anchor="ctr" anchorCtr="0">
            <a:noAutofit/>
          </a:bodyPr>
          <a:lstStyle/>
          <a:p>
            <a:pPr algn="ctr" defTabSz="609555">
              <a:defRPr/>
            </a:pPr>
            <a:r>
              <a:rPr lang="en-US" sz="2133" kern="0" dirty="0">
                <a:solidFill>
                  <a:srgbClr val="0071C5"/>
                </a:solidFill>
                <a:latin typeface="Intel Clear"/>
              </a:rPr>
              <a:t>Optimized Libraries </a:t>
            </a:r>
            <a:br>
              <a:rPr lang="en-US" sz="2133" kern="0" dirty="0">
                <a:solidFill>
                  <a:srgbClr val="0071C5"/>
                </a:solidFill>
                <a:latin typeface="Intel Clear"/>
              </a:rPr>
            </a:br>
            <a:r>
              <a:rPr lang="en-US" sz="2133" kern="0">
                <a:solidFill>
                  <a:srgbClr val="0071C5"/>
                </a:solidFill>
                <a:latin typeface="Intel Clear"/>
              </a:rPr>
              <a:t>&amp; OpenVX</a:t>
            </a:r>
            <a:r>
              <a:rPr lang="en-US" sz="2133" kern="0" dirty="0">
                <a:solidFill>
                  <a:srgbClr val="0071C5"/>
                </a:solidFill>
                <a:latin typeface="Intel Clear"/>
              </a:rPr>
              <a:t>*</a:t>
            </a:r>
          </a:p>
        </p:txBody>
      </p:sp>
      <p:sp>
        <p:nvSpPr>
          <p:cNvPr id="45" name="Rectangle 44"/>
          <p:cNvSpPr/>
          <p:nvPr/>
        </p:nvSpPr>
        <p:spPr>
          <a:xfrm>
            <a:off x="1547300" y="5829031"/>
            <a:ext cx="3105049" cy="2922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prstClr val="white"/>
                </a:solidFill>
                <a:latin typeface="Intel Clear"/>
              </a:rPr>
              <a:t>Deep Learning Tools from Intel</a:t>
            </a:r>
          </a:p>
        </p:txBody>
      </p:sp>
      <p:sp>
        <p:nvSpPr>
          <p:cNvPr id="46" name="Rectangle 45"/>
          <p:cNvSpPr/>
          <p:nvPr/>
        </p:nvSpPr>
        <p:spPr>
          <a:xfrm>
            <a:off x="1547300" y="5154506"/>
            <a:ext cx="3105049" cy="264497"/>
          </a:xfrm>
          <a:prstGeom prst="rect">
            <a:avLst/>
          </a:prstGeom>
          <a:ln w="12700">
            <a:solidFill>
              <a:schemeClr val="accent2"/>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09585"/>
            <a:r>
              <a:rPr lang="en-US" sz="1600" dirty="0">
                <a:solidFill>
                  <a:srgbClr val="004280"/>
                </a:solidFill>
                <a:latin typeface="Intel Clear"/>
              </a:rPr>
              <a:t>Deep Learning Frameworks</a:t>
            </a:r>
          </a:p>
        </p:txBody>
      </p:sp>
      <p:cxnSp>
        <p:nvCxnSpPr>
          <p:cNvPr id="48" name="Straight Arrow Connector 47"/>
          <p:cNvCxnSpPr>
            <a:stCxn id="46" idx="2"/>
            <a:endCxn id="45" idx="0"/>
          </p:cNvCxnSpPr>
          <p:nvPr/>
        </p:nvCxnSpPr>
        <p:spPr>
          <a:xfrm>
            <a:off x="3099824" y="5419003"/>
            <a:ext cx="0" cy="410028"/>
          </a:xfrm>
          <a:prstGeom prst="straightConnector1">
            <a:avLst/>
          </a:prstGeom>
          <a:ln w="28575">
            <a:solidFill>
              <a:schemeClr val="tx2"/>
            </a:solidFill>
            <a:prstDash val="sysDot"/>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727605" y="1288447"/>
            <a:ext cx="10676668" cy="3017767"/>
          </a:xfrm>
          <a:prstGeom prst="rect">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Intel Clear"/>
            </a:endParaRPr>
          </a:p>
        </p:txBody>
      </p:sp>
      <p:sp>
        <p:nvSpPr>
          <p:cNvPr id="50" name="Rectangle 49"/>
          <p:cNvSpPr/>
          <p:nvPr/>
        </p:nvSpPr>
        <p:spPr>
          <a:xfrm>
            <a:off x="6385434" y="4540057"/>
            <a:ext cx="485151"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GPU</a:t>
            </a:r>
          </a:p>
        </p:txBody>
      </p:sp>
      <p:sp>
        <p:nvSpPr>
          <p:cNvPr id="51" name="Rectangle 50"/>
          <p:cNvSpPr/>
          <p:nvPr/>
        </p:nvSpPr>
        <p:spPr>
          <a:xfrm>
            <a:off x="7022754" y="4540057"/>
            <a:ext cx="485149"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CPU</a:t>
            </a:r>
          </a:p>
        </p:txBody>
      </p:sp>
      <p:sp>
        <p:nvSpPr>
          <p:cNvPr id="52" name="Rectangle 51"/>
          <p:cNvSpPr/>
          <p:nvPr/>
        </p:nvSpPr>
        <p:spPr>
          <a:xfrm>
            <a:off x="9150747" y="4535407"/>
            <a:ext cx="485151"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GPU</a:t>
            </a:r>
          </a:p>
        </p:txBody>
      </p:sp>
      <p:sp>
        <p:nvSpPr>
          <p:cNvPr id="53" name="Rectangle 52"/>
          <p:cNvSpPr/>
          <p:nvPr/>
        </p:nvSpPr>
        <p:spPr>
          <a:xfrm>
            <a:off x="10300432" y="4526882"/>
            <a:ext cx="485149"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CPU</a:t>
            </a:r>
          </a:p>
        </p:txBody>
      </p:sp>
      <p:cxnSp>
        <p:nvCxnSpPr>
          <p:cNvPr id="47" name="Straight Arrow Connector 46"/>
          <p:cNvCxnSpPr>
            <a:endCxn id="46" idx="0"/>
          </p:cNvCxnSpPr>
          <p:nvPr/>
        </p:nvCxnSpPr>
        <p:spPr>
          <a:xfrm flipH="1">
            <a:off x="3099824" y="4312822"/>
            <a:ext cx="272" cy="841684"/>
          </a:xfrm>
          <a:prstGeom prst="straightConnector1">
            <a:avLst/>
          </a:prstGeom>
          <a:ln w="28575">
            <a:solidFill>
              <a:schemeClr val="tx2"/>
            </a:solidFill>
            <a:prstDash val="sysDot"/>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3301181" y="4546598"/>
            <a:ext cx="1669472" cy="246860"/>
            <a:chOff x="2223438" y="4268748"/>
            <a:chExt cx="1547781" cy="229313"/>
          </a:xfrm>
          <a:solidFill>
            <a:srgbClr val="003C71"/>
          </a:solidFill>
        </p:grpSpPr>
        <p:sp>
          <p:nvSpPr>
            <p:cNvPr id="22" name="Rectangle 21"/>
            <p:cNvSpPr/>
            <p:nvPr/>
          </p:nvSpPr>
          <p:spPr>
            <a:xfrm>
              <a:off x="2223438" y="4268748"/>
              <a:ext cx="449787" cy="229313"/>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GPU</a:t>
              </a:r>
            </a:p>
          </p:txBody>
        </p:sp>
        <p:sp>
          <p:nvSpPr>
            <p:cNvPr id="23" name="Rectangle 22"/>
            <p:cNvSpPr/>
            <p:nvPr/>
          </p:nvSpPr>
          <p:spPr>
            <a:xfrm>
              <a:off x="3321433" y="4268748"/>
              <a:ext cx="449786" cy="229313"/>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CPU</a:t>
              </a:r>
            </a:p>
          </p:txBody>
        </p:sp>
        <p:sp>
          <p:nvSpPr>
            <p:cNvPr id="24" name="Rectangle 23"/>
            <p:cNvSpPr/>
            <p:nvPr/>
          </p:nvSpPr>
          <p:spPr>
            <a:xfrm>
              <a:off x="2776364" y="4268748"/>
              <a:ext cx="449786" cy="229313"/>
            </a:xfrm>
            <a:prstGeom prst="rect">
              <a:avLst/>
            </a:prstGeom>
            <a:grp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FPGA</a:t>
              </a:r>
            </a:p>
          </p:txBody>
        </p:sp>
      </p:grpSp>
      <p:sp>
        <p:nvSpPr>
          <p:cNvPr id="79" name="Rectangle 78"/>
          <p:cNvSpPr/>
          <p:nvPr/>
        </p:nvSpPr>
        <p:spPr>
          <a:xfrm>
            <a:off x="6418154" y="5150178"/>
            <a:ext cx="3774900" cy="276793"/>
          </a:xfrm>
          <a:prstGeom prst="rect">
            <a:avLst/>
          </a:prstGeom>
          <a:noFill/>
          <a:ln w="12700">
            <a:solidFill>
              <a:schemeClr val="accent2"/>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09585"/>
            <a:r>
              <a:rPr lang="en-US" sz="1600" dirty="0">
                <a:solidFill>
                  <a:srgbClr val="004280"/>
                </a:solidFill>
                <a:latin typeface="Intel Clear"/>
              </a:rPr>
              <a:t>OpenCL</a:t>
            </a:r>
            <a:r>
              <a:rPr lang="en-US" sz="1600">
                <a:solidFill>
                  <a:srgbClr val="004280"/>
                </a:solidFill>
                <a:latin typeface="Intel Clear"/>
              </a:rPr>
              <a:t>™ Driver </a:t>
            </a:r>
            <a:r>
              <a:rPr lang="en-US" sz="1600" dirty="0">
                <a:solidFill>
                  <a:srgbClr val="004280"/>
                </a:solidFill>
                <a:latin typeface="Intel Clear"/>
              </a:rPr>
              <a:t>for Intel® Architecture</a:t>
            </a:r>
          </a:p>
        </p:txBody>
      </p:sp>
      <p:cxnSp>
        <p:nvCxnSpPr>
          <p:cNvPr id="81" name="Straight Arrow Connector 80"/>
          <p:cNvCxnSpPr/>
          <p:nvPr/>
        </p:nvCxnSpPr>
        <p:spPr>
          <a:xfrm>
            <a:off x="8305387" y="4306213"/>
            <a:ext cx="9027" cy="755904"/>
          </a:xfrm>
          <a:prstGeom prst="straightConnector1">
            <a:avLst/>
          </a:prstGeom>
          <a:ln w="2857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1265919" y="4555124"/>
            <a:ext cx="1707685" cy="225767"/>
          </a:xfrm>
          <a:prstGeom prst="rect">
            <a:avLst/>
          </a:prstGeom>
          <a:noFill/>
        </p:spPr>
        <p:txBody>
          <a:bodyPr vert="horz" wrap="square" lIns="0" tIns="0" rIns="0" bIns="0" rtlCol="0">
            <a:spAutoFit/>
          </a:bodyPr>
          <a:lstStyle/>
          <a:p>
            <a:pPr defTabSz="609585"/>
            <a:r>
              <a:rPr lang="en-US" sz="1467" dirty="0">
                <a:solidFill>
                  <a:prstClr val="white"/>
                </a:solidFill>
                <a:latin typeface="Intel Clear"/>
              </a:rPr>
              <a:t>Hardware Support</a:t>
            </a:r>
          </a:p>
        </p:txBody>
      </p:sp>
    </p:spTree>
    <p:extLst>
      <p:ext uri="{BB962C8B-B14F-4D97-AF65-F5344CB8AC3E}">
        <p14:creationId xmlns:p14="http://schemas.microsoft.com/office/powerpoint/2010/main" val="245594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defTabSz="609585"/>
            <a:fld id="{EE2556C5-CE8C-6547-B838-EA80C61A4AF7}" type="slidenum">
              <a:rPr lang="en-US">
                <a:solidFill>
                  <a:prstClr val="white"/>
                </a:solidFill>
                <a:latin typeface="Intel Clear"/>
              </a:rPr>
              <a:pPr defTabSz="609585"/>
              <a:t>9</a:t>
            </a:fld>
            <a:endParaRPr lang="en-US" dirty="0">
              <a:solidFill>
                <a:prstClr val="white"/>
              </a:solidFill>
              <a:latin typeface="Intel Clear"/>
            </a:endParaRPr>
          </a:p>
        </p:txBody>
      </p:sp>
      <p:sp>
        <p:nvSpPr>
          <p:cNvPr id="3" name="Title 2"/>
          <p:cNvSpPr>
            <a:spLocks noGrp="1"/>
          </p:cNvSpPr>
          <p:nvPr>
            <p:ph type="title"/>
          </p:nvPr>
        </p:nvSpPr>
        <p:spPr>
          <a:xfrm>
            <a:off x="637221" y="277660"/>
            <a:ext cx="10972800" cy="682595"/>
          </a:xfrm>
        </p:spPr>
        <p:txBody>
          <a:bodyPr/>
          <a:lstStyle/>
          <a:p>
            <a:r>
              <a:rPr lang="en-US" b="1" dirty="0">
                <a:latin typeface="Intel Clear Light" panose="020B0404020203020204" pitchFamily="34" charset="0"/>
                <a:ea typeface="Intel Clear Light" panose="020B0404020203020204" pitchFamily="34" charset="0"/>
                <a:cs typeface="Intel Clear Light" panose="020B0404020203020204" pitchFamily="34" charset="0"/>
              </a:rPr>
              <a:t>Key Benefits of the Intel® </a:t>
            </a:r>
            <a:r>
              <a:rPr lang="en-US" b="1">
                <a:latin typeface="Intel Clear Light" panose="020B0404020203020204" pitchFamily="34" charset="0"/>
                <a:ea typeface="Intel Clear Light" panose="020B0404020203020204" pitchFamily="34" charset="0"/>
                <a:cs typeface="Intel Clear Light" panose="020B0404020203020204" pitchFamily="34" charset="0"/>
              </a:rPr>
              <a:t>Computer Vision </a:t>
            </a:r>
            <a:r>
              <a:rPr lang="en-US" b="1" dirty="0">
                <a:latin typeface="Intel Clear Light" panose="020B0404020203020204" pitchFamily="34" charset="0"/>
                <a:ea typeface="Intel Clear Light" panose="020B0404020203020204" pitchFamily="34" charset="0"/>
                <a:cs typeface="Intel Clear Light" panose="020B0404020203020204" pitchFamily="34" charset="0"/>
              </a:rPr>
              <a:t>SDK</a:t>
            </a:r>
            <a:endParaRPr lang="en-US" dirty="0">
              <a:solidFill>
                <a:schemeClr val="accent1"/>
              </a:solidFill>
            </a:endParaRPr>
          </a:p>
        </p:txBody>
      </p:sp>
      <p:grpSp>
        <p:nvGrpSpPr>
          <p:cNvPr id="5" name="Group 4"/>
          <p:cNvGrpSpPr/>
          <p:nvPr/>
        </p:nvGrpSpPr>
        <p:grpSpPr>
          <a:xfrm>
            <a:off x="464643" y="3851560"/>
            <a:ext cx="5392080" cy="2147617"/>
            <a:chOff x="299604" y="1067319"/>
            <a:chExt cx="4044060" cy="1610713"/>
          </a:xfrm>
        </p:grpSpPr>
        <p:sp>
          <p:nvSpPr>
            <p:cNvPr id="35" name="TextBox 34"/>
            <p:cNvSpPr txBox="1"/>
            <p:nvPr/>
          </p:nvSpPr>
          <p:spPr>
            <a:xfrm>
              <a:off x="299604" y="1067319"/>
              <a:ext cx="4044060" cy="1610713"/>
            </a:xfrm>
            <a:prstGeom prst="rect">
              <a:avLst/>
            </a:prstGeom>
            <a:solidFill>
              <a:schemeClr val="accent6">
                <a:lumMod val="60000"/>
                <a:lumOff val="40000"/>
                <a:alpha val="50000"/>
              </a:schemeClr>
            </a:solidFill>
          </p:spPr>
          <p:txBody>
            <a:bodyPr vert="horz" wrap="square" lIns="0" tIns="0" rIns="0" bIns="0" rtlCol="0">
              <a:noAutofit/>
            </a:bodyPr>
            <a:lstStyle/>
            <a:p>
              <a:pPr defTabSz="1219170">
                <a:defRPr/>
              </a:pPr>
              <a:endParaRPr lang="en-US" sz="1467" kern="0" dirty="0" err="1">
                <a:solidFill>
                  <a:srgbClr val="003C71"/>
                </a:solidFill>
                <a:latin typeface="Intel Clear"/>
              </a:endParaRPr>
            </a:p>
          </p:txBody>
        </p:sp>
        <p:sp>
          <p:nvSpPr>
            <p:cNvPr id="4" name="TextBox 3"/>
            <p:cNvSpPr txBox="1"/>
            <p:nvPr/>
          </p:nvSpPr>
          <p:spPr>
            <a:xfrm>
              <a:off x="299604" y="1471754"/>
              <a:ext cx="3956807" cy="1101513"/>
            </a:xfrm>
            <a:prstGeom prst="rect">
              <a:avLst/>
            </a:prstGeom>
            <a:noFill/>
          </p:spPr>
          <p:txBody>
            <a:bodyPr vert="horz" wrap="square" lIns="121920" tIns="0" rIns="0" bIns="0" rtlCol="0" anchor="ctr">
              <a:noAutofit/>
            </a:bodyPr>
            <a:lstStyle>
              <a:defPPr>
                <a:defRPr lang="en-US"/>
              </a:defPPr>
              <a:lvl1pPr algn="ctr">
                <a:spcAft>
                  <a:spcPts val="600"/>
                </a:spcAft>
                <a:defRPr sz="1500">
                  <a:solidFill>
                    <a:srgbClr val="003C71"/>
                  </a:solidFill>
                </a:defRPr>
              </a:lvl1pPr>
            </a:lstStyle>
            <a:p>
              <a:pPr defTabSz="609585">
                <a:spcAft>
                  <a:spcPts val="800"/>
                </a:spcAft>
              </a:pPr>
              <a:r>
                <a:rPr lang="en-US" sz="2000" dirty="0">
                  <a:latin typeface="Intel Clear"/>
                </a:rPr>
                <a:t>Optimize performance of code </a:t>
              </a:r>
              <a:br>
                <a:rPr lang="en-US" sz="2000" dirty="0">
                  <a:latin typeface="Intel Clear"/>
                </a:rPr>
              </a:br>
              <a:r>
                <a:rPr lang="en-US" sz="2000" dirty="0">
                  <a:latin typeface="Intel Clear"/>
                </a:rPr>
                <a:t>across Intel® vision processors </a:t>
              </a:r>
              <a:br>
                <a:rPr lang="en-US" sz="2000" dirty="0">
                  <a:latin typeface="Intel Clear"/>
                </a:rPr>
              </a:br>
              <a:r>
                <a:rPr lang="en-US" sz="2000" dirty="0">
                  <a:latin typeface="Intel Clear"/>
                </a:rPr>
                <a:t>(CPU, GPU, FPGA)</a:t>
              </a:r>
              <a:br>
                <a:rPr lang="en-US" sz="2000" dirty="0">
                  <a:latin typeface="Intel Clear"/>
                </a:rPr>
              </a:br>
              <a:r>
                <a:rPr lang="en-US" sz="2000" dirty="0">
                  <a:latin typeface="Intel Clear"/>
                </a:rPr>
                <a:t>Supports heterogeneous processing</a:t>
              </a:r>
            </a:p>
          </p:txBody>
        </p:sp>
        <p:sp>
          <p:nvSpPr>
            <p:cNvPr id="10" name="Freeform 9"/>
            <p:cNvSpPr/>
            <p:nvPr/>
          </p:nvSpPr>
          <p:spPr>
            <a:xfrm>
              <a:off x="299604" y="1067319"/>
              <a:ext cx="4044060" cy="387751"/>
            </a:xfrm>
            <a:custGeom>
              <a:avLst/>
              <a:gdLst>
                <a:gd name="connsiteX0" fmla="*/ 0 w 1842923"/>
                <a:gd name="connsiteY0" fmla="*/ 0 h 330361"/>
                <a:gd name="connsiteX1" fmla="*/ 1842923 w 1842923"/>
                <a:gd name="connsiteY1" fmla="*/ 0 h 330361"/>
                <a:gd name="connsiteX2" fmla="*/ 1842923 w 1842923"/>
                <a:gd name="connsiteY2" fmla="*/ 330361 h 330361"/>
                <a:gd name="connsiteX3" fmla="*/ 0 w 1842923"/>
                <a:gd name="connsiteY3" fmla="*/ 330361 h 330361"/>
                <a:gd name="connsiteX4" fmla="*/ 0 w 1842923"/>
                <a:gd name="connsiteY4" fmla="*/ 0 h 33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923" h="330361">
                  <a:moveTo>
                    <a:pt x="0" y="0"/>
                  </a:moveTo>
                  <a:lnTo>
                    <a:pt x="1842923" y="0"/>
                  </a:lnTo>
                  <a:lnTo>
                    <a:pt x="1842923" y="330361"/>
                  </a:lnTo>
                  <a:lnTo>
                    <a:pt x="0" y="330361"/>
                  </a:lnTo>
                  <a:lnTo>
                    <a:pt x="0" y="0"/>
                  </a:lnTo>
                  <a:close/>
                </a:path>
              </a:pathLst>
            </a:custGeom>
            <a:solidFill>
              <a:srgbClr val="002060"/>
            </a:solidFill>
            <a:ln>
              <a:noFill/>
            </a:ln>
            <a:effectLst/>
          </p:spPr>
          <p:txBody>
            <a:bodyPr spcFirstLastPara="0" vert="horz" wrap="square" lIns="0" tIns="0" rIns="0" bIns="0" numCol="1" spcCol="1270" anchor="t" anchorCtr="0">
              <a:spAutoFit/>
            </a:bodyPr>
            <a:lstStyle/>
            <a:p>
              <a:pPr algn="ctr" defTabSz="1140826">
                <a:lnSpc>
                  <a:spcPct val="90000"/>
                </a:lnSpc>
                <a:spcBef>
                  <a:spcPct val="0"/>
                </a:spcBef>
                <a:spcAft>
                  <a:spcPct val="35000"/>
                </a:spcAft>
                <a:defRPr/>
              </a:pPr>
              <a:r>
                <a:rPr lang="en-US" sz="3733" b="1" kern="0" dirty="0">
                  <a:solidFill>
                    <a:prstClr val="white"/>
                  </a:solidFill>
                  <a:latin typeface="Intel Clear Pro" panose="020B0804020202060201" pitchFamily="34" charset="0"/>
                  <a:cs typeface="Intel Clear Pro" panose="020B0804020202060201" pitchFamily="34" charset="0"/>
                </a:rPr>
                <a:t>Accelerate Performance</a:t>
              </a:r>
            </a:p>
          </p:txBody>
        </p:sp>
      </p:grpSp>
      <p:grpSp>
        <p:nvGrpSpPr>
          <p:cNvPr id="9" name="Group 8"/>
          <p:cNvGrpSpPr/>
          <p:nvPr/>
        </p:nvGrpSpPr>
        <p:grpSpPr>
          <a:xfrm>
            <a:off x="6214721" y="3851560"/>
            <a:ext cx="5401179" cy="2191411"/>
            <a:chOff x="340829" y="2917121"/>
            <a:chExt cx="4050884" cy="1643558"/>
          </a:xfrm>
        </p:grpSpPr>
        <p:sp>
          <p:nvSpPr>
            <p:cNvPr id="36" name="TextBox 35"/>
            <p:cNvSpPr txBox="1"/>
            <p:nvPr/>
          </p:nvSpPr>
          <p:spPr>
            <a:xfrm>
              <a:off x="341207" y="2917121"/>
              <a:ext cx="4044060" cy="1610713"/>
            </a:xfrm>
            <a:prstGeom prst="rect">
              <a:avLst/>
            </a:prstGeom>
            <a:solidFill>
              <a:schemeClr val="accent6">
                <a:alpha val="50000"/>
              </a:schemeClr>
            </a:solidFill>
          </p:spPr>
          <p:txBody>
            <a:bodyPr vert="horz" wrap="square" lIns="0" tIns="0" rIns="0" bIns="0" rtlCol="0">
              <a:noAutofit/>
            </a:bodyPr>
            <a:lstStyle/>
            <a:p>
              <a:pPr defTabSz="1219170">
                <a:defRPr/>
              </a:pPr>
              <a:endParaRPr lang="en-US" sz="1467" kern="0" dirty="0" err="1">
                <a:solidFill>
                  <a:srgbClr val="003C71"/>
                </a:solidFill>
                <a:latin typeface="Intel Clear"/>
              </a:endParaRPr>
            </a:p>
          </p:txBody>
        </p:sp>
        <p:sp>
          <p:nvSpPr>
            <p:cNvPr id="18" name="Freeform 17"/>
            <p:cNvSpPr/>
            <p:nvPr/>
          </p:nvSpPr>
          <p:spPr>
            <a:xfrm>
              <a:off x="341207" y="2917170"/>
              <a:ext cx="4044060" cy="387751"/>
            </a:xfrm>
            <a:custGeom>
              <a:avLst/>
              <a:gdLst>
                <a:gd name="connsiteX0" fmla="*/ 0 w 1842923"/>
                <a:gd name="connsiteY0" fmla="*/ 0 h 330361"/>
                <a:gd name="connsiteX1" fmla="*/ 1842923 w 1842923"/>
                <a:gd name="connsiteY1" fmla="*/ 0 h 330361"/>
                <a:gd name="connsiteX2" fmla="*/ 1842923 w 1842923"/>
                <a:gd name="connsiteY2" fmla="*/ 330361 h 330361"/>
                <a:gd name="connsiteX3" fmla="*/ 0 w 1842923"/>
                <a:gd name="connsiteY3" fmla="*/ 330361 h 330361"/>
                <a:gd name="connsiteX4" fmla="*/ 0 w 1842923"/>
                <a:gd name="connsiteY4" fmla="*/ 0 h 33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923" h="330361">
                  <a:moveTo>
                    <a:pt x="0" y="0"/>
                  </a:moveTo>
                  <a:lnTo>
                    <a:pt x="1842923" y="0"/>
                  </a:lnTo>
                  <a:lnTo>
                    <a:pt x="1842923" y="330361"/>
                  </a:lnTo>
                  <a:lnTo>
                    <a:pt x="0" y="330361"/>
                  </a:lnTo>
                  <a:lnTo>
                    <a:pt x="0" y="0"/>
                  </a:lnTo>
                  <a:close/>
                </a:path>
              </a:pathLst>
            </a:custGeom>
            <a:solidFill>
              <a:srgbClr val="002060"/>
            </a:solidFill>
            <a:ln>
              <a:noFill/>
            </a:ln>
            <a:effectLst/>
          </p:spPr>
          <p:txBody>
            <a:bodyPr spcFirstLastPara="0" vert="horz" wrap="square" lIns="0" tIns="0" rIns="0" bIns="0" numCol="1" spcCol="1270" anchor="t" anchorCtr="0">
              <a:spAutoFit/>
            </a:bodyPr>
            <a:lstStyle/>
            <a:p>
              <a:pPr algn="ctr" defTabSz="1140826">
                <a:lnSpc>
                  <a:spcPct val="90000"/>
                </a:lnSpc>
                <a:spcBef>
                  <a:spcPct val="0"/>
                </a:spcBef>
                <a:spcAft>
                  <a:spcPct val="35000"/>
                </a:spcAft>
                <a:defRPr/>
              </a:pPr>
              <a:r>
                <a:rPr lang="en-US" sz="3733" b="1" kern="0">
                  <a:solidFill>
                    <a:prstClr val="white"/>
                  </a:solidFill>
                  <a:latin typeface="Intel Clear Pro" panose="020B0804020202060201" pitchFamily="34" charset="0"/>
                  <a:cs typeface="Intel Clear Pro" panose="020B0804020202060201" pitchFamily="34" charset="0"/>
                </a:rPr>
                <a:t>Innovate </a:t>
              </a:r>
              <a:r>
                <a:rPr lang="en-US" sz="3733" b="1" kern="0" dirty="0">
                  <a:solidFill>
                    <a:prstClr val="white"/>
                  </a:solidFill>
                  <a:latin typeface="Intel Clear Pro" panose="020B0804020202060201" pitchFamily="34" charset="0"/>
                  <a:cs typeface="Intel Clear Pro" panose="020B0804020202060201" pitchFamily="34" charset="0"/>
                </a:rPr>
                <a:t>&amp; customize</a:t>
              </a:r>
            </a:p>
          </p:txBody>
        </p:sp>
        <p:sp>
          <p:nvSpPr>
            <p:cNvPr id="19" name="TextBox 18"/>
            <p:cNvSpPr txBox="1"/>
            <p:nvPr/>
          </p:nvSpPr>
          <p:spPr>
            <a:xfrm>
              <a:off x="340829" y="3286752"/>
              <a:ext cx="4050884" cy="1273927"/>
            </a:xfrm>
            <a:prstGeom prst="rect">
              <a:avLst/>
            </a:prstGeom>
            <a:solidFill>
              <a:schemeClr val="accent3">
                <a:lumMod val="60000"/>
                <a:lumOff val="40000"/>
              </a:schemeClr>
            </a:solidFill>
          </p:spPr>
          <p:txBody>
            <a:bodyPr vert="horz" wrap="square" lIns="121920" tIns="0" rIns="0" bIns="0" rtlCol="0" anchor="ctr">
              <a:noAutofit/>
            </a:bodyPr>
            <a:lstStyle/>
            <a:p>
              <a:pPr algn="ctr" defTabSz="609585">
                <a:spcAft>
                  <a:spcPts val="800"/>
                </a:spcAft>
              </a:pPr>
              <a:r>
                <a:rPr lang="en-US" sz="2000" dirty="0">
                  <a:solidFill>
                    <a:srgbClr val="004280"/>
                  </a:solidFill>
                  <a:latin typeface="Intel Clear"/>
                </a:rPr>
                <a:t>Use the growing repository of OpenCL™ starting points in </a:t>
              </a:r>
              <a:r>
                <a:rPr lang="en-US" sz="2000" dirty="0" err="1">
                  <a:solidFill>
                    <a:srgbClr val="004280"/>
                  </a:solidFill>
                  <a:latin typeface="Intel Clear"/>
                </a:rPr>
                <a:t>OpenCV</a:t>
              </a:r>
              <a:r>
                <a:rPr lang="en-US" sz="2000" dirty="0">
                  <a:solidFill>
                    <a:srgbClr val="004280"/>
                  </a:solidFill>
                  <a:latin typeface="Intel Clear"/>
                </a:rPr>
                <a:t>* to add </a:t>
              </a:r>
              <a:br>
                <a:rPr lang="en-US" sz="2000" dirty="0">
                  <a:solidFill>
                    <a:srgbClr val="004280"/>
                  </a:solidFill>
                  <a:latin typeface="Intel Clear"/>
                </a:rPr>
              </a:br>
              <a:r>
                <a:rPr lang="en-US" sz="2000" dirty="0">
                  <a:solidFill>
                    <a:srgbClr val="004280"/>
                  </a:solidFill>
                  <a:latin typeface="Intel Clear"/>
                </a:rPr>
                <a:t>your own unique code</a:t>
              </a:r>
            </a:p>
          </p:txBody>
        </p:sp>
      </p:grpSp>
      <p:grpSp>
        <p:nvGrpSpPr>
          <p:cNvPr id="8" name="Group 7"/>
          <p:cNvGrpSpPr/>
          <p:nvPr/>
        </p:nvGrpSpPr>
        <p:grpSpPr>
          <a:xfrm>
            <a:off x="6223821" y="1423092"/>
            <a:ext cx="5409380" cy="2147619"/>
            <a:chOff x="4667865" y="1067319"/>
            <a:chExt cx="4057035" cy="1610714"/>
          </a:xfrm>
        </p:grpSpPr>
        <p:sp>
          <p:nvSpPr>
            <p:cNvPr id="39" name="TextBox 38"/>
            <p:cNvSpPr txBox="1"/>
            <p:nvPr/>
          </p:nvSpPr>
          <p:spPr>
            <a:xfrm>
              <a:off x="4667865" y="1067320"/>
              <a:ext cx="4044060" cy="1610713"/>
            </a:xfrm>
            <a:prstGeom prst="rect">
              <a:avLst/>
            </a:prstGeom>
            <a:solidFill>
              <a:schemeClr val="accent2">
                <a:alpha val="50000"/>
              </a:schemeClr>
            </a:solidFill>
          </p:spPr>
          <p:txBody>
            <a:bodyPr vert="horz" wrap="square" lIns="0" tIns="0" rIns="0" bIns="0" rtlCol="0">
              <a:noAutofit/>
            </a:bodyPr>
            <a:lstStyle/>
            <a:p>
              <a:pPr defTabSz="1219170">
                <a:defRPr/>
              </a:pPr>
              <a:endParaRPr lang="en-US" sz="1467" kern="0" dirty="0" err="1">
                <a:solidFill>
                  <a:srgbClr val="003C71"/>
                </a:solidFill>
                <a:latin typeface="Intel Clear"/>
              </a:endParaRPr>
            </a:p>
          </p:txBody>
        </p:sp>
        <p:sp>
          <p:nvSpPr>
            <p:cNvPr id="20" name="Freeform 19"/>
            <p:cNvSpPr/>
            <p:nvPr/>
          </p:nvSpPr>
          <p:spPr>
            <a:xfrm>
              <a:off x="4667865" y="1067319"/>
              <a:ext cx="4057035" cy="387751"/>
            </a:xfrm>
            <a:custGeom>
              <a:avLst/>
              <a:gdLst>
                <a:gd name="connsiteX0" fmla="*/ 0 w 1842923"/>
                <a:gd name="connsiteY0" fmla="*/ 0 h 330361"/>
                <a:gd name="connsiteX1" fmla="*/ 1842923 w 1842923"/>
                <a:gd name="connsiteY1" fmla="*/ 0 h 330361"/>
                <a:gd name="connsiteX2" fmla="*/ 1842923 w 1842923"/>
                <a:gd name="connsiteY2" fmla="*/ 330361 h 330361"/>
                <a:gd name="connsiteX3" fmla="*/ 0 w 1842923"/>
                <a:gd name="connsiteY3" fmla="*/ 330361 h 330361"/>
                <a:gd name="connsiteX4" fmla="*/ 0 w 1842923"/>
                <a:gd name="connsiteY4" fmla="*/ 0 h 33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923" h="330361">
                  <a:moveTo>
                    <a:pt x="0" y="0"/>
                  </a:moveTo>
                  <a:lnTo>
                    <a:pt x="1842923" y="0"/>
                  </a:lnTo>
                  <a:lnTo>
                    <a:pt x="1842923" y="330361"/>
                  </a:lnTo>
                  <a:lnTo>
                    <a:pt x="0" y="330361"/>
                  </a:lnTo>
                  <a:lnTo>
                    <a:pt x="0" y="0"/>
                  </a:lnTo>
                  <a:close/>
                </a:path>
              </a:pathLst>
            </a:custGeom>
            <a:solidFill>
              <a:srgbClr val="002060"/>
            </a:solidFill>
            <a:ln>
              <a:noFill/>
            </a:ln>
            <a:effectLst/>
          </p:spPr>
          <p:txBody>
            <a:bodyPr spcFirstLastPara="0" vert="horz" wrap="square" lIns="0" tIns="0" rIns="0" bIns="0" numCol="1" spcCol="1270" anchor="t" anchorCtr="0">
              <a:spAutoFit/>
            </a:bodyPr>
            <a:lstStyle/>
            <a:p>
              <a:pPr algn="ctr" defTabSz="1140826">
                <a:lnSpc>
                  <a:spcPct val="90000"/>
                </a:lnSpc>
                <a:spcBef>
                  <a:spcPct val="0"/>
                </a:spcBef>
                <a:spcAft>
                  <a:spcPct val="35000"/>
                </a:spcAft>
                <a:defRPr/>
              </a:pPr>
              <a:r>
                <a:rPr lang="en-US" sz="3733" b="1" kern="0" dirty="0">
                  <a:solidFill>
                    <a:prstClr val="white"/>
                  </a:solidFill>
                  <a:latin typeface="Intel Clear Pro" panose="020B0804020202060201" pitchFamily="34" charset="0"/>
                  <a:cs typeface="Intel Clear Pro" panose="020B0804020202060201" pitchFamily="34" charset="0"/>
                </a:rPr>
                <a:t>speed Time-To-Market</a:t>
              </a:r>
            </a:p>
          </p:txBody>
        </p:sp>
        <p:sp>
          <p:nvSpPr>
            <p:cNvPr id="21" name="TextBox 20"/>
            <p:cNvSpPr txBox="1"/>
            <p:nvPr/>
          </p:nvSpPr>
          <p:spPr>
            <a:xfrm>
              <a:off x="4667865" y="1540976"/>
              <a:ext cx="3942061" cy="1137056"/>
            </a:xfrm>
            <a:prstGeom prst="rect">
              <a:avLst/>
            </a:prstGeom>
            <a:noFill/>
          </p:spPr>
          <p:txBody>
            <a:bodyPr vert="horz" wrap="square" lIns="121920" tIns="0" rIns="0" bIns="0" rtlCol="0" anchor="ctr" anchorCtr="0">
              <a:noAutofit/>
            </a:bodyPr>
            <a:lstStyle/>
            <a:p>
              <a:pPr algn="ctr" defTabSz="609585">
                <a:spcAft>
                  <a:spcPts val="800"/>
                </a:spcAft>
              </a:pPr>
              <a:r>
                <a:rPr lang="en-US" sz="2000">
                  <a:solidFill>
                    <a:srgbClr val="003C71"/>
                  </a:solidFill>
                  <a:latin typeface="Intel Clear"/>
                </a:rPr>
                <a:t>Reduce development </a:t>
              </a:r>
              <a:r>
                <a:rPr lang="en-US" sz="2000" dirty="0">
                  <a:solidFill>
                    <a:srgbClr val="003C71"/>
                  </a:solidFill>
                  <a:latin typeface="Intel Clear"/>
                </a:rPr>
                <a:t>time with easy-to-use library of </a:t>
              </a:r>
              <a:r>
                <a:rPr lang="en-US" sz="2000">
                  <a:solidFill>
                    <a:srgbClr val="003C71"/>
                  </a:solidFill>
                  <a:latin typeface="Intel Clear"/>
                </a:rPr>
                <a:t>computer vision </a:t>
              </a:r>
              <a:r>
                <a:rPr lang="en-US" sz="2000" dirty="0">
                  <a:solidFill>
                    <a:srgbClr val="003C71"/>
                  </a:solidFill>
                  <a:latin typeface="Intel Clear"/>
                </a:rPr>
                <a:t>functions </a:t>
              </a:r>
            </a:p>
            <a:p>
              <a:pPr algn="ctr" defTabSz="609585">
                <a:spcAft>
                  <a:spcPts val="800"/>
                </a:spcAft>
              </a:pPr>
              <a:r>
                <a:rPr lang="en-US" sz="2000">
                  <a:solidFill>
                    <a:srgbClr val="003C71"/>
                  </a:solidFill>
                  <a:latin typeface="Intel Clear"/>
                </a:rPr>
                <a:t>Develop </a:t>
              </a:r>
              <a:r>
                <a:rPr lang="en-US" sz="2000" dirty="0">
                  <a:solidFill>
                    <a:srgbClr val="003C71"/>
                  </a:solidFill>
                  <a:latin typeface="Intel Clear"/>
                </a:rPr>
                <a:t>once, deploy across multiple </a:t>
              </a:r>
              <a:br>
                <a:rPr lang="en-US" sz="2000" dirty="0">
                  <a:solidFill>
                    <a:srgbClr val="003C71"/>
                  </a:solidFill>
                  <a:latin typeface="Intel Clear"/>
                </a:rPr>
              </a:br>
              <a:r>
                <a:rPr lang="en-US" sz="2000" dirty="0">
                  <a:solidFill>
                    <a:srgbClr val="003C71"/>
                  </a:solidFill>
                  <a:latin typeface="Intel Clear"/>
                </a:rPr>
                <a:t>Intel® platforms** from edge to cloud</a:t>
              </a:r>
            </a:p>
          </p:txBody>
        </p:sp>
      </p:grpSp>
      <p:grpSp>
        <p:nvGrpSpPr>
          <p:cNvPr id="7" name="Group 6"/>
          <p:cNvGrpSpPr/>
          <p:nvPr/>
        </p:nvGrpSpPr>
        <p:grpSpPr>
          <a:xfrm>
            <a:off x="464643" y="1406089"/>
            <a:ext cx="5392080" cy="2147617"/>
            <a:chOff x="4644284" y="2904662"/>
            <a:chExt cx="4044060" cy="1610713"/>
          </a:xfrm>
        </p:grpSpPr>
        <p:sp>
          <p:nvSpPr>
            <p:cNvPr id="38" name="TextBox 37"/>
            <p:cNvSpPr txBox="1"/>
            <p:nvPr/>
          </p:nvSpPr>
          <p:spPr>
            <a:xfrm>
              <a:off x="4644284" y="2904662"/>
              <a:ext cx="4044060" cy="1610713"/>
            </a:xfrm>
            <a:prstGeom prst="rect">
              <a:avLst/>
            </a:prstGeom>
            <a:solidFill>
              <a:schemeClr val="accent1">
                <a:alpha val="40000"/>
              </a:schemeClr>
            </a:solidFill>
          </p:spPr>
          <p:txBody>
            <a:bodyPr vert="horz" wrap="square" lIns="0" tIns="0" rIns="0" bIns="0" rtlCol="0">
              <a:noAutofit/>
            </a:bodyPr>
            <a:lstStyle/>
            <a:p>
              <a:pPr defTabSz="1219170">
                <a:defRPr/>
              </a:pPr>
              <a:endParaRPr lang="en-US" sz="1467" kern="0" dirty="0" err="1">
                <a:solidFill>
                  <a:srgbClr val="003C71"/>
                </a:solidFill>
                <a:latin typeface="Intel Clear"/>
              </a:endParaRPr>
            </a:p>
          </p:txBody>
        </p:sp>
        <p:sp>
          <p:nvSpPr>
            <p:cNvPr id="30" name="Freeform 29"/>
            <p:cNvSpPr/>
            <p:nvPr/>
          </p:nvSpPr>
          <p:spPr>
            <a:xfrm>
              <a:off x="4644284" y="2915998"/>
              <a:ext cx="4036017" cy="387751"/>
            </a:xfrm>
            <a:custGeom>
              <a:avLst/>
              <a:gdLst>
                <a:gd name="connsiteX0" fmla="*/ 0 w 1842923"/>
                <a:gd name="connsiteY0" fmla="*/ 0 h 330361"/>
                <a:gd name="connsiteX1" fmla="*/ 1842923 w 1842923"/>
                <a:gd name="connsiteY1" fmla="*/ 0 h 330361"/>
                <a:gd name="connsiteX2" fmla="*/ 1842923 w 1842923"/>
                <a:gd name="connsiteY2" fmla="*/ 330361 h 330361"/>
                <a:gd name="connsiteX3" fmla="*/ 0 w 1842923"/>
                <a:gd name="connsiteY3" fmla="*/ 330361 h 330361"/>
                <a:gd name="connsiteX4" fmla="*/ 0 w 1842923"/>
                <a:gd name="connsiteY4" fmla="*/ 0 h 33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923" h="330361">
                  <a:moveTo>
                    <a:pt x="0" y="0"/>
                  </a:moveTo>
                  <a:lnTo>
                    <a:pt x="1842923" y="0"/>
                  </a:lnTo>
                  <a:lnTo>
                    <a:pt x="1842923" y="330361"/>
                  </a:lnTo>
                  <a:lnTo>
                    <a:pt x="0" y="330361"/>
                  </a:lnTo>
                  <a:lnTo>
                    <a:pt x="0" y="0"/>
                  </a:lnTo>
                  <a:close/>
                </a:path>
              </a:pathLst>
            </a:custGeom>
            <a:solidFill>
              <a:srgbClr val="002060"/>
            </a:solidFill>
            <a:ln>
              <a:noFill/>
            </a:ln>
            <a:effectLst/>
          </p:spPr>
          <p:txBody>
            <a:bodyPr spcFirstLastPara="0" vert="horz" wrap="square" lIns="0" tIns="0" rIns="0" bIns="0" numCol="1" spcCol="1270" anchor="t" anchorCtr="0">
              <a:spAutoFit/>
            </a:bodyPr>
            <a:lstStyle/>
            <a:p>
              <a:pPr algn="ctr" defTabSz="1140826">
                <a:lnSpc>
                  <a:spcPct val="90000"/>
                </a:lnSpc>
                <a:spcBef>
                  <a:spcPct val="0"/>
                </a:spcBef>
                <a:spcAft>
                  <a:spcPct val="35000"/>
                </a:spcAft>
                <a:defRPr/>
              </a:pPr>
              <a:r>
                <a:rPr lang="en-US" sz="3733" b="1" kern="0">
                  <a:solidFill>
                    <a:prstClr val="white"/>
                  </a:solidFill>
                  <a:latin typeface="Intel Clear Pro" panose="020B0804020202060201" pitchFamily="34" charset="0"/>
                  <a:cs typeface="Intel Clear Pro" panose="020B0804020202060201" pitchFamily="34" charset="0"/>
                </a:rPr>
                <a:t>Incorporate Deep learning</a:t>
              </a:r>
              <a:endParaRPr lang="en-US" sz="3733" b="1" kern="0" dirty="0">
                <a:solidFill>
                  <a:prstClr val="white"/>
                </a:solidFill>
                <a:latin typeface="Intel Clear Pro" panose="020B0804020202060201" pitchFamily="34" charset="0"/>
                <a:cs typeface="Intel Clear Pro" panose="020B0804020202060201" pitchFamily="34" charset="0"/>
              </a:endParaRPr>
            </a:p>
          </p:txBody>
        </p:sp>
        <p:sp>
          <p:nvSpPr>
            <p:cNvPr id="40" name="TextBox 39"/>
            <p:cNvSpPr txBox="1"/>
            <p:nvPr/>
          </p:nvSpPr>
          <p:spPr>
            <a:xfrm>
              <a:off x="4664701" y="3325419"/>
              <a:ext cx="4015600" cy="1138052"/>
            </a:xfrm>
            <a:prstGeom prst="rect">
              <a:avLst/>
            </a:prstGeom>
            <a:noFill/>
          </p:spPr>
          <p:txBody>
            <a:bodyPr vert="horz" wrap="square" lIns="121920" tIns="0" rIns="0" bIns="0" rtlCol="0" anchor="ctr">
              <a:noAutofit/>
            </a:bodyPr>
            <a:lstStyle/>
            <a:p>
              <a:pPr algn="ctr" defTabSz="609585">
                <a:spcAft>
                  <a:spcPts val="800"/>
                </a:spcAft>
              </a:pPr>
              <a:r>
                <a:rPr lang="en-US" sz="2000">
                  <a:solidFill>
                    <a:srgbClr val="003C71"/>
                  </a:solidFill>
                  <a:latin typeface="Intel Clear"/>
                </a:rPr>
                <a:t>Unleash convolutional </a:t>
              </a:r>
              <a:r>
                <a:rPr lang="en-US" sz="2000" dirty="0">
                  <a:solidFill>
                    <a:srgbClr val="003C71"/>
                  </a:solidFill>
                  <a:latin typeface="Intel Clear"/>
                </a:rPr>
                <a:t>neural network (CNN) based deep learning inference </a:t>
              </a:r>
              <a:br>
                <a:rPr lang="en-US" sz="2000" dirty="0">
                  <a:solidFill>
                    <a:srgbClr val="003C71"/>
                  </a:solidFill>
                  <a:latin typeface="Intel Clear"/>
                </a:rPr>
              </a:br>
              <a:r>
                <a:rPr lang="en-US" sz="2000" dirty="0">
                  <a:solidFill>
                    <a:srgbClr val="003C71"/>
                  </a:solidFill>
                  <a:latin typeface="Intel Clear"/>
                </a:rPr>
                <a:t>across Intel processors</a:t>
              </a:r>
            </a:p>
          </p:txBody>
        </p:sp>
      </p:grpSp>
      <p:sp>
        <p:nvSpPr>
          <p:cNvPr id="41" name="TextBox 40"/>
          <p:cNvSpPr txBox="1"/>
          <p:nvPr/>
        </p:nvSpPr>
        <p:spPr>
          <a:xfrm>
            <a:off x="3975131" y="6398879"/>
            <a:ext cx="5426165" cy="430695"/>
          </a:xfrm>
          <a:prstGeom prst="rect">
            <a:avLst/>
          </a:prstGeom>
          <a:noFill/>
        </p:spPr>
        <p:txBody>
          <a:bodyPr vert="horz" wrap="none" lIns="0" tIns="0" rIns="0" bIns="0" rtlCol="0">
            <a:spAutoFit/>
          </a:bodyPr>
          <a:lstStyle/>
          <a:p>
            <a:pPr defTabSz="609585"/>
            <a:r>
              <a:rPr lang="en-US" sz="933" dirty="0">
                <a:solidFill>
                  <a:srgbClr val="B1BABF"/>
                </a:solidFill>
                <a:latin typeface="Intel Clear"/>
              </a:rPr>
              <a:t>**Certain technical specifications and select processors/</a:t>
            </a:r>
            <a:r>
              <a:rPr lang="en-US" sz="933" dirty="0" err="1">
                <a:solidFill>
                  <a:srgbClr val="B1BABF"/>
                </a:solidFill>
                <a:latin typeface="Intel Clear"/>
              </a:rPr>
              <a:t>skus</a:t>
            </a:r>
            <a:r>
              <a:rPr lang="en-US" sz="933" dirty="0">
                <a:solidFill>
                  <a:srgbClr val="B1BABF"/>
                </a:solidFill>
                <a:latin typeface="Intel Clear"/>
              </a:rPr>
              <a:t> apply. See </a:t>
            </a:r>
            <a:r>
              <a:rPr lang="en-US" sz="933" dirty="0">
                <a:solidFill>
                  <a:srgbClr val="B1BABF"/>
                </a:solidFill>
                <a:latin typeface="Intel Clear"/>
                <a:hlinkClick r:id="rId3"/>
              </a:rPr>
              <a:t>product site</a:t>
            </a:r>
            <a:r>
              <a:rPr lang="en-US" sz="933" dirty="0">
                <a:solidFill>
                  <a:srgbClr val="B1BABF"/>
                </a:solidFill>
                <a:latin typeface="Intel Clear"/>
              </a:rPr>
              <a:t> for more details.</a:t>
            </a:r>
          </a:p>
          <a:p>
            <a:pPr defTabSz="609585"/>
            <a:r>
              <a:rPr lang="en-US" sz="933">
                <a:solidFill>
                  <a:srgbClr val="B1BABF"/>
                </a:solidFill>
                <a:latin typeface="Intel Clear"/>
              </a:rPr>
              <a:t>OpenVX </a:t>
            </a:r>
            <a:r>
              <a:rPr lang="en-US" sz="933" dirty="0">
                <a:solidFill>
                  <a:srgbClr val="B1BABF"/>
                </a:solidFill>
                <a:latin typeface="Intel Clear"/>
              </a:rPr>
              <a:t>and </a:t>
            </a:r>
            <a:r>
              <a:rPr lang="en-US" sz="933">
                <a:solidFill>
                  <a:srgbClr val="B1BABF"/>
                </a:solidFill>
                <a:latin typeface="Intel Clear"/>
              </a:rPr>
              <a:t>the OpenVX </a:t>
            </a:r>
            <a:r>
              <a:rPr lang="en-US" sz="933" dirty="0">
                <a:solidFill>
                  <a:srgbClr val="B1BABF"/>
                </a:solidFill>
                <a:latin typeface="Intel Clear"/>
              </a:rPr>
              <a:t>logo are trademarks of the </a:t>
            </a:r>
            <a:r>
              <a:rPr lang="en-US" sz="933" dirty="0" err="1">
                <a:solidFill>
                  <a:srgbClr val="B1BABF"/>
                </a:solidFill>
                <a:latin typeface="Intel Clear"/>
              </a:rPr>
              <a:t>Khronos</a:t>
            </a:r>
            <a:r>
              <a:rPr lang="en-US" sz="933" dirty="0">
                <a:solidFill>
                  <a:srgbClr val="B1BABF"/>
                </a:solidFill>
                <a:latin typeface="Intel Clear"/>
              </a:rPr>
              <a:t> Group Inc.</a:t>
            </a:r>
          </a:p>
          <a:p>
            <a:pPr defTabSz="609585"/>
            <a:r>
              <a:rPr lang="en-US" sz="933" dirty="0">
                <a:solidFill>
                  <a:srgbClr val="B1BABF"/>
                </a:solidFill>
                <a:latin typeface="Intel Clear"/>
              </a:rPr>
              <a:t>OpenCL and the OpenCL logo are trademarks of Apple Inc. used by permission by </a:t>
            </a:r>
            <a:r>
              <a:rPr lang="en-US" sz="933" dirty="0" err="1">
                <a:solidFill>
                  <a:srgbClr val="B1BABF"/>
                </a:solidFill>
                <a:latin typeface="Intel Clear"/>
              </a:rPr>
              <a:t>Khronos</a:t>
            </a:r>
            <a:endParaRPr lang="en-US" sz="933" dirty="0">
              <a:solidFill>
                <a:srgbClr val="B1BABF"/>
              </a:solidFill>
              <a:latin typeface="Intel Clear"/>
            </a:endParaRPr>
          </a:p>
        </p:txBody>
      </p:sp>
    </p:spTree>
    <p:extLst>
      <p:ext uri="{BB962C8B-B14F-4D97-AF65-F5344CB8AC3E}">
        <p14:creationId xmlns:p14="http://schemas.microsoft.com/office/powerpoint/2010/main" val="45683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Intel-DPD-IntelClear-template16X9-2016">
  <a:themeElements>
    <a:clrScheme name="Custom 8">
      <a:dk1>
        <a:sysClr val="windowText" lastClr="000000"/>
      </a:dk1>
      <a:lt1>
        <a:sysClr val="window" lastClr="FFFFFF"/>
      </a:lt1>
      <a:dk2>
        <a:srgbClr val="004280"/>
      </a:dk2>
      <a:lt2>
        <a:srgbClr val="B1BABF"/>
      </a:lt2>
      <a:accent1>
        <a:srgbClr val="0071C5"/>
      </a:accent1>
      <a:accent2>
        <a:srgbClr val="00AEEF"/>
      </a:accent2>
      <a:accent3>
        <a:srgbClr val="8DC8E8"/>
      </a:accent3>
      <a:accent4>
        <a:srgbClr val="FFDA00"/>
      </a:accent4>
      <a:accent5>
        <a:srgbClr val="FDB813"/>
      </a:accent5>
      <a:accent6>
        <a:srgbClr val="A6CE39"/>
      </a:accent6>
      <a:hlink>
        <a:srgbClr val="00AEEF"/>
      </a:hlink>
      <a:folHlink>
        <a:srgbClr val="004280"/>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extLst>
    <a:ext uri="{05A4C25C-085E-4340-85A3-A5531E510DB2}">
      <thm15:themeFamily xmlns:thm15="http://schemas.microsoft.com/office/thememl/2012/main" name="Intel-DPD-IntelClear-template16X9-2016" id="{8B3CAE77-21C9-4D1A-8329-F350676465E0}" vid="{337F9913-7A13-450D-B847-2535681F576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8946</TotalTime>
  <Words>1856</Words>
  <Application>Microsoft Macintosh PowerPoint</Application>
  <PresentationFormat>Widescreen</PresentationFormat>
  <Paragraphs>346</Paragraphs>
  <Slides>21</Slides>
  <Notes>15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21</vt:i4>
      </vt:variant>
    </vt:vector>
  </HeadingPairs>
  <TitlesOfParts>
    <vt:vector size="31" baseType="lpstr">
      <vt:lpstr>Arial</vt:lpstr>
      <vt:lpstr>Calibri</vt:lpstr>
      <vt:lpstr>Intel Clear</vt:lpstr>
      <vt:lpstr>Intel Clear Light</vt:lpstr>
      <vt:lpstr>Intel Clear Pro</vt:lpstr>
      <vt:lpstr>Intel Clear Pro Bold</vt:lpstr>
      <vt:lpstr>Times New Roman</vt:lpstr>
      <vt:lpstr>Wingdings</vt:lpstr>
      <vt:lpstr>2_Intel 20150715</vt:lpstr>
      <vt:lpstr>Intel-DPD-IntelClear-template16X9-2016</vt:lpstr>
      <vt:lpstr>PowerPoint Presentation</vt:lpstr>
      <vt:lpstr>PowerPoint Presentation</vt:lpstr>
      <vt:lpstr>PowerPoint Presentation</vt:lpstr>
      <vt:lpstr>End 2 End CV Application Development Flow</vt:lpstr>
      <vt:lpstr>Smart Video tools and Techniques</vt:lpstr>
      <vt:lpstr>Intel® Computer Vision SDK Beta R3 Accelerate Computer Vision Solutions on Intel® Platforms</vt:lpstr>
      <vt:lpstr>What’s New in Intel® Computer Vision Beta R3</vt:lpstr>
      <vt:lpstr>PowerPoint Presentation</vt:lpstr>
      <vt:lpstr>Key Benefits of the Intel® Computer Vision SDK</vt:lpstr>
      <vt:lpstr>Target Markets &amp; Use Cases</vt:lpstr>
      <vt:lpstr>Optimize Computer Vision Performance on Intel Accelerators</vt:lpstr>
      <vt:lpstr>Deep Learning Deployment Toolkit from Intel  </vt:lpstr>
      <vt:lpstr>Deep Learning Deployment Toolkit  Enable full utilization of Intel® architecture Inference while abstracting hardware from developers</vt:lpstr>
      <vt:lpstr>Model Optimizer Features</vt:lpstr>
      <vt:lpstr>Inference Engine Features</vt:lpstr>
      <vt:lpstr>End-to-End Machine Learning</vt:lpstr>
      <vt:lpstr>Teaching Developers to build Digital Signs</vt:lpstr>
      <vt:lpstr>Media-SDK</vt:lpstr>
      <vt:lpstr>OpenCL</vt:lpstr>
      <vt:lpstr>System Studio / Vtune</vt:lpstr>
      <vt:lpstr>Smart video Workshop Overview </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30</cp:revision>
  <dcterms:created xsi:type="dcterms:W3CDTF">2018-04-03T18:38:34Z</dcterms:created>
  <dcterms:modified xsi:type="dcterms:W3CDTF">2018-04-16T22:49:50Z</dcterms:modified>
</cp:coreProperties>
</file>